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0"/>
  </p:notesMasterIdLst>
  <p:sldIdLst>
    <p:sldId id="256" r:id="rId2"/>
    <p:sldId id="257" r:id="rId3"/>
    <p:sldId id="303" r:id="rId4"/>
    <p:sldId id="327" r:id="rId5"/>
    <p:sldId id="304" r:id="rId6"/>
    <p:sldId id="305" r:id="rId7"/>
    <p:sldId id="306" r:id="rId8"/>
    <p:sldId id="307" r:id="rId9"/>
    <p:sldId id="308" r:id="rId10"/>
    <p:sldId id="309" r:id="rId11"/>
    <p:sldId id="310" r:id="rId12"/>
    <p:sldId id="311" r:id="rId13"/>
    <p:sldId id="312" r:id="rId14"/>
    <p:sldId id="328" r:id="rId15"/>
    <p:sldId id="313" r:id="rId16"/>
    <p:sldId id="314" r:id="rId17"/>
    <p:sldId id="315" r:id="rId18"/>
    <p:sldId id="317" r:id="rId19"/>
    <p:sldId id="318" r:id="rId20"/>
    <p:sldId id="319" r:id="rId21"/>
    <p:sldId id="320" r:id="rId22"/>
    <p:sldId id="321" r:id="rId23"/>
    <p:sldId id="322" r:id="rId24"/>
    <p:sldId id="329" r:id="rId25"/>
    <p:sldId id="323" r:id="rId26"/>
    <p:sldId id="324" r:id="rId27"/>
    <p:sldId id="325"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111" d="100"/>
          <a:sy n="111" d="100"/>
        </p:scale>
        <p:origin x="22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3A90C-C326-40F2-9BE1-75A9B275F3AE}" type="datetimeFigureOut">
              <a:rPr lang="en-CA" smtClean="0"/>
              <a:t>2017-10-13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E5D32-A50E-4AB3-8A89-A4125542AFEB}" type="slidenum">
              <a:rPr lang="en-CA" smtClean="0"/>
              <a:t>‹#›</a:t>
            </a:fld>
            <a:endParaRPr lang="en-CA"/>
          </a:p>
        </p:txBody>
      </p:sp>
    </p:spTree>
    <p:extLst>
      <p:ext uri="{BB962C8B-B14F-4D97-AF65-F5344CB8AC3E}">
        <p14:creationId xmlns:p14="http://schemas.microsoft.com/office/powerpoint/2010/main" val="34289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84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4122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51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1140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98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9131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53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496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93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2877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549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2287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safewater.org/student-action-competition" TargetMode="Externa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mailto:info@safewater.org" TargetMode="Externa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afewater.org/" TargetMode="Externa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safewater.org/" TargetMode="Externa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FA75D7-660A-4D45-846C-088F14541D92}"/>
              </a:ext>
            </a:extLst>
          </p:cNvPr>
          <p:cNvPicPr>
            <a:picLocks noChangeAspect="1"/>
          </p:cNvPicPr>
          <p:nvPr/>
        </p:nvPicPr>
        <p:blipFill rotWithShape="1">
          <a:blip r:embed="rId2"/>
          <a:srcRect l="4070"/>
          <a:stretch/>
        </p:blipFill>
        <p:spPr>
          <a:xfrm>
            <a:off x="0" y="2"/>
            <a:ext cx="12169018" cy="6857998"/>
          </a:xfrm>
          <a:prstGeom prst="rect">
            <a:avLst/>
          </a:prstGeom>
        </p:spPr>
      </p:pic>
      <p:sp>
        <p:nvSpPr>
          <p:cNvPr id="3" name="Subtitle 2"/>
          <p:cNvSpPr>
            <a:spLocks noGrp="1"/>
          </p:cNvSpPr>
          <p:nvPr>
            <p:ph type="subTitle" idx="1"/>
          </p:nvPr>
        </p:nvSpPr>
        <p:spPr>
          <a:xfrm>
            <a:off x="4542247" y="3198810"/>
            <a:ext cx="7766936" cy="1096899"/>
          </a:xfrm>
        </p:spPr>
        <p:txBody>
          <a:bodyPr/>
          <a:lstStyle/>
          <a:p>
            <a:r>
              <a:rPr lang="en-CA" dirty="0">
                <a:solidFill>
                  <a:schemeClr val="tx1"/>
                </a:solidFill>
              </a:rPr>
              <a:t>2017/2018 School Year Competition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700" t="20138" r="3631" b="21923"/>
          <a:stretch/>
        </p:blipFill>
        <p:spPr>
          <a:xfrm>
            <a:off x="0" y="5720387"/>
            <a:ext cx="2801586" cy="1145777"/>
          </a:xfrm>
          <a:prstGeom prst="rect">
            <a:avLst/>
          </a:prstGeom>
        </p:spPr>
      </p:pic>
      <p:sp>
        <p:nvSpPr>
          <p:cNvPr id="8" name="Rectangle 7">
            <a:extLst>
              <a:ext uri="{FF2B5EF4-FFF2-40B4-BE49-F238E27FC236}">
                <a16:creationId xmlns:a16="http://schemas.microsoft.com/office/drawing/2014/main" id="{52BB949B-868F-4ECD-9965-0DFB73547FC4}"/>
              </a:ext>
            </a:extLst>
          </p:cNvPr>
          <p:cNvSpPr/>
          <p:nvPr/>
        </p:nvSpPr>
        <p:spPr>
          <a:xfrm>
            <a:off x="4041915" y="732756"/>
            <a:ext cx="7370252" cy="2585323"/>
          </a:xfrm>
          <a:prstGeom prst="rect">
            <a:avLst/>
          </a:prstGeom>
          <a:noFill/>
        </p:spPr>
        <p:txBody>
          <a:bodyPr wrap="square" lIns="91440" tIns="45720" rIns="91440" bIns="45720">
            <a:spAutoFit/>
          </a:bodyPr>
          <a:lstStyle/>
          <a:p>
            <a:pPr algn="r"/>
            <a:r>
              <a:rPr lang="en-CA" sz="5400" dirty="0">
                <a:ln>
                  <a:solidFill>
                    <a:schemeClr val="tx1"/>
                  </a:solidFill>
                </a:ln>
                <a:solidFill>
                  <a:schemeClr val="accent2"/>
                </a:solidFill>
              </a:rPr>
              <a:t>Student Action on Saskatoon Water Attitudes</a:t>
            </a:r>
            <a:endParaRPr lang="en-US" sz="5400" b="0" cap="none" spc="0" dirty="0">
              <a:ln w="0">
                <a:solidFill>
                  <a:schemeClr val="tx1"/>
                </a:solidFill>
              </a:ln>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0910"/>
            <a:ext cx="2801586" cy="1559477"/>
          </a:xfrm>
          <a:prstGeom prst="rect">
            <a:avLst/>
          </a:prstGeom>
        </p:spPr>
      </p:pic>
    </p:spTree>
    <p:extLst>
      <p:ext uri="{BB962C8B-B14F-4D97-AF65-F5344CB8AC3E}">
        <p14:creationId xmlns:p14="http://schemas.microsoft.com/office/powerpoint/2010/main" val="129537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7187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Educating the Community</a:t>
            </a:r>
            <a:endParaRPr lang="en-CA" dirty="0">
              <a:solidFill>
                <a:srgbClr val="0070C0"/>
              </a:solidFill>
            </a:endParaRPr>
          </a:p>
        </p:txBody>
      </p:sp>
      <p:sp>
        <p:nvSpPr>
          <p:cNvPr id="12" name="Content Placeholder 2"/>
          <p:cNvSpPr>
            <a:spLocks noGrp="1"/>
          </p:cNvSpPr>
          <p:nvPr>
            <p:ph idx="1"/>
          </p:nvPr>
        </p:nvSpPr>
        <p:spPr>
          <a:xfrm>
            <a:off x="441434" y="2274645"/>
            <a:ext cx="11445765" cy="1305317"/>
          </a:xfrm>
        </p:spPr>
        <p:txBody>
          <a:bodyPr>
            <a:normAutofit lnSpcReduction="10000"/>
          </a:bodyPr>
          <a:lstStyle/>
          <a:p>
            <a:r>
              <a:rPr lang="en-CA" sz="2000" dirty="0"/>
              <a:t>Create educational material based on your survey results</a:t>
            </a:r>
            <a:r>
              <a:rPr lang="en-CA" sz="2000" dirty="0" smtClean="0"/>
              <a:t>.</a:t>
            </a:r>
            <a:br>
              <a:rPr lang="en-CA" sz="2000" dirty="0" smtClean="0"/>
            </a:br>
            <a:endParaRPr lang="en-CA" sz="2000" dirty="0"/>
          </a:p>
          <a:p>
            <a:r>
              <a:rPr lang="en-CA" sz="2000" dirty="0"/>
              <a:t>After your initial survey, you will go to your community and teach them what you think they need to know and how they can be part of the solution.</a:t>
            </a:r>
          </a:p>
        </p:txBody>
      </p:sp>
    </p:spTree>
    <p:extLst>
      <p:ext uri="{BB962C8B-B14F-4D97-AF65-F5344CB8AC3E}">
        <p14:creationId xmlns:p14="http://schemas.microsoft.com/office/powerpoint/2010/main" val="950514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141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What Does Your Information Tell You?</a:t>
            </a:r>
            <a:endParaRPr lang="en-CA" dirty="0">
              <a:solidFill>
                <a:srgbClr val="0070C0"/>
              </a:solidFill>
            </a:endParaRPr>
          </a:p>
        </p:txBody>
      </p:sp>
      <p:sp>
        <p:nvSpPr>
          <p:cNvPr id="11" name="Content Placeholder 2"/>
          <p:cNvSpPr>
            <a:spLocks noGrp="1"/>
          </p:cNvSpPr>
          <p:nvPr>
            <p:ph idx="1"/>
          </p:nvPr>
        </p:nvSpPr>
        <p:spPr>
          <a:xfrm>
            <a:off x="458632" y="2760453"/>
            <a:ext cx="11492591" cy="2661082"/>
          </a:xfrm>
        </p:spPr>
        <p:txBody>
          <a:bodyPr>
            <a:normAutofit/>
          </a:bodyPr>
          <a:lstStyle/>
          <a:p>
            <a:r>
              <a:rPr lang="en-US" sz="2000" dirty="0"/>
              <a:t>There will be a follow up survey to give the community to determine how their attitudes have changed on the subject.</a:t>
            </a:r>
          </a:p>
          <a:p>
            <a:endParaRPr lang="en-US" sz="2000" dirty="0"/>
          </a:p>
          <a:p>
            <a:r>
              <a:rPr lang="en-US" sz="2000" dirty="0"/>
              <a:t>The follow up survey will have very similar questions to the first survey. This will show you how things have changed.</a:t>
            </a:r>
          </a:p>
          <a:p>
            <a:endParaRPr lang="en-US" sz="2000" dirty="0"/>
          </a:p>
          <a:p>
            <a:r>
              <a:rPr lang="en-US" sz="2000" dirty="0"/>
              <a:t>How many people have changed their attitudes and actions on the problem you’re facing?</a:t>
            </a:r>
          </a:p>
        </p:txBody>
      </p:sp>
    </p:spTree>
    <p:extLst>
      <p:ext uri="{BB962C8B-B14F-4D97-AF65-F5344CB8AC3E}">
        <p14:creationId xmlns:p14="http://schemas.microsoft.com/office/powerpoint/2010/main" val="3585154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628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Report</a:t>
            </a:r>
            <a:endParaRPr lang="en-CA" dirty="0">
              <a:solidFill>
                <a:srgbClr val="0070C0"/>
              </a:solidFill>
            </a:endParaRPr>
          </a:p>
        </p:txBody>
      </p:sp>
      <p:sp>
        <p:nvSpPr>
          <p:cNvPr id="12" name="Content Placeholder 2"/>
          <p:cNvSpPr txBox="1">
            <a:spLocks/>
          </p:cNvSpPr>
          <p:nvPr/>
        </p:nvSpPr>
        <p:spPr>
          <a:xfrm>
            <a:off x="441434" y="2193180"/>
            <a:ext cx="11368127" cy="3880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Your class will create a report that presents what you learned from the problem you chose and what you did to help fix it.</a:t>
            </a:r>
          </a:p>
          <a:p>
            <a:endParaRPr lang="en-US" sz="2000" dirty="0" smtClean="0"/>
          </a:p>
          <a:p>
            <a:r>
              <a:rPr lang="en-US" sz="2000" dirty="0" smtClean="0"/>
              <a:t>The report will be submitted, we have set a tentative due date of February 16, 2018, and reviewed by our panel of judges as well as ourselves. We will be marking the objective criteria and the panel of judges will be marking the subjective criteria.</a:t>
            </a:r>
          </a:p>
          <a:p>
            <a:endParaRPr lang="en-US" sz="2000" dirty="0" smtClean="0"/>
          </a:p>
          <a:p>
            <a:r>
              <a:rPr lang="en-US" sz="2000" dirty="0" smtClean="0"/>
              <a:t>We will be providing information on exactly what will need to be in the report. This webpage has a list of information you will need to submit your final report: </a:t>
            </a:r>
            <a:r>
              <a:rPr lang="en-US" sz="2000" dirty="0" smtClean="0">
                <a:hlinkClick r:id="rId6"/>
              </a:rPr>
              <a:t>https://www.safewater.org/student-action-competition</a:t>
            </a:r>
            <a:r>
              <a:rPr lang="en-US" sz="2000" dirty="0" smtClean="0"/>
              <a:t>  </a:t>
            </a:r>
          </a:p>
          <a:p>
            <a:endParaRPr lang="en-US" sz="2000" dirty="0" smtClean="0"/>
          </a:p>
          <a:p>
            <a:r>
              <a:rPr lang="en-US" sz="2000" dirty="0" smtClean="0"/>
              <a:t>Based on the report, the judges will determine the winners of the grand prize!</a:t>
            </a:r>
            <a:endParaRPr lang="en-US" sz="2000" dirty="0"/>
          </a:p>
        </p:txBody>
      </p:sp>
    </p:spTree>
    <p:extLst>
      <p:ext uri="{BB962C8B-B14F-4D97-AF65-F5344CB8AC3E}">
        <p14:creationId xmlns:p14="http://schemas.microsoft.com/office/powerpoint/2010/main" val="338326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628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The Grand Prize!</a:t>
            </a:r>
            <a:endParaRPr lang="en-CA" dirty="0">
              <a:solidFill>
                <a:srgbClr val="0070C0"/>
              </a:solidFill>
            </a:endParaRPr>
          </a:p>
        </p:txBody>
      </p:sp>
      <p:sp>
        <p:nvSpPr>
          <p:cNvPr id="12" name="Content Placeholder 2"/>
          <p:cNvSpPr txBox="1">
            <a:spLocks/>
          </p:cNvSpPr>
          <p:nvPr/>
        </p:nvSpPr>
        <p:spPr>
          <a:xfrm>
            <a:off x="441434" y="2193180"/>
            <a:ext cx="11368127" cy="388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The winning school will be presented with a water bottle filling water fountain and a plaque.</a:t>
            </a:r>
            <a:endParaRPr lang="en-US" sz="20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4179" y="2769738"/>
            <a:ext cx="3046951" cy="171391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9577" y="2769738"/>
            <a:ext cx="4166419" cy="312481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433" y="2769738"/>
            <a:ext cx="3319961" cy="2489971"/>
          </a:xfrm>
          <a:prstGeom prst="rect">
            <a:avLst/>
          </a:prstGeom>
        </p:spPr>
      </p:pic>
    </p:spTree>
    <p:extLst>
      <p:ext uri="{BB962C8B-B14F-4D97-AF65-F5344CB8AC3E}">
        <p14:creationId xmlns:p14="http://schemas.microsoft.com/office/powerpoint/2010/main" val="3785985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553361" y="1556005"/>
            <a:ext cx="3085276"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Questions?</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pic>
        <p:nvPicPr>
          <p:cNvPr id="12" name="Picture 4" descr="Image result for cat ques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0395" y="2393518"/>
            <a:ext cx="4111207" cy="417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7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628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How to Discover an Issue</a:t>
            </a:r>
            <a:endParaRPr lang="en-CA" dirty="0">
              <a:solidFill>
                <a:srgbClr val="0070C0"/>
              </a:solidFill>
            </a:endParaRPr>
          </a:p>
        </p:txBody>
      </p:sp>
      <p:sp>
        <p:nvSpPr>
          <p:cNvPr id="13" name="Content Placeholder 2"/>
          <p:cNvSpPr>
            <a:spLocks noGrp="1"/>
          </p:cNvSpPr>
          <p:nvPr>
            <p:ph idx="1"/>
          </p:nvPr>
        </p:nvSpPr>
        <p:spPr>
          <a:xfrm>
            <a:off x="441434" y="2181192"/>
            <a:ext cx="11083457" cy="4265535"/>
          </a:xfrm>
        </p:spPr>
        <p:txBody>
          <a:bodyPr>
            <a:normAutofit lnSpcReduction="10000"/>
          </a:bodyPr>
          <a:lstStyle/>
          <a:p>
            <a:r>
              <a:rPr lang="en-US" sz="2000" dirty="0"/>
              <a:t>Follow your water supply from source water to wastewater and think of all the inputs and outputs.</a:t>
            </a:r>
          </a:p>
          <a:p>
            <a:pPr lvl="1"/>
            <a:r>
              <a:rPr lang="en-US" sz="2000" dirty="0"/>
              <a:t>An RBC Blue Water Project survey found that few Canadians know from where their water comes.</a:t>
            </a:r>
          </a:p>
          <a:p>
            <a:pPr lvl="1"/>
            <a:r>
              <a:rPr lang="en-US" sz="2000" dirty="0"/>
              <a:t>Students must raise awareness about where their </a:t>
            </a:r>
            <a:r>
              <a:rPr lang="en-US" sz="2000" dirty="0" smtClean="0"/>
              <a:t>community’s </a:t>
            </a:r>
            <a:r>
              <a:rPr lang="en-US" sz="2000" dirty="0"/>
              <a:t>water comes from</a:t>
            </a:r>
            <a:r>
              <a:rPr lang="en-US" sz="2000" dirty="0" smtClean="0"/>
              <a:t>.</a:t>
            </a:r>
          </a:p>
          <a:p>
            <a:pPr marL="457200" lvl="1" indent="0">
              <a:buNone/>
            </a:pPr>
            <a:endParaRPr lang="en-US" sz="2000" dirty="0"/>
          </a:p>
          <a:p>
            <a:r>
              <a:rPr lang="en-US" sz="2000" dirty="0"/>
              <a:t>Have a look at local bodies of water and consider their uses.</a:t>
            </a:r>
          </a:p>
          <a:p>
            <a:endParaRPr lang="en-US" sz="2000" dirty="0"/>
          </a:p>
          <a:p>
            <a:r>
              <a:rPr lang="en-US" sz="2000" dirty="0"/>
              <a:t>Contact environmental groups or watershed authorities in your area</a:t>
            </a:r>
            <a:r>
              <a:rPr lang="en-US" sz="2000" dirty="0" smtClean="0"/>
              <a:t>.</a:t>
            </a:r>
          </a:p>
          <a:p>
            <a:endParaRPr lang="en-US" sz="2000" dirty="0"/>
          </a:p>
          <a:p>
            <a:r>
              <a:rPr lang="en-US" sz="2000" dirty="0" smtClean="0"/>
              <a:t>Do you see people around you wasting water (leaving the tap on when they brush their teeth, taking too long of showers, etc.)?</a:t>
            </a:r>
            <a:br>
              <a:rPr lang="en-US" sz="2000" dirty="0" smtClean="0"/>
            </a:br>
            <a:endParaRPr lang="en-US" sz="2000" dirty="0" smtClean="0"/>
          </a:p>
          <a:p>
            <a:r>
              <a:rPr lang="en-US" sz="2000" dirty="0" smtClean="0"/>
              <a:t>Discuss your ideas with us.</a:t>
            </a:r>
            <a:endParaRPr lang="en-US" sz="2000" dirty="0"/>
          </a:p>
        </p:txBody>
      </p:sp>
    </p:spTree>
    <p:extLst>
      <p:ext uri="{BB962C8B-B14F-4D97-AF65-F5344CB8AC3E}">
        <p14:creationId xmlns:p14="http://schemas.microsoft.com/office/powerpoint/2010/main" val="2398671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628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Saskatoon Water Issues</a:t>
            </a:r>
            <a:endParaRPr lang="en-CA" dirty="0">
              <a:solidFill>
                <a:srgbClr val="0070C0"/>
              </a:solidFill>
            </a:endParaRPr>
          </a:p>
        </p:txBody>
      </p:sp>
      <p:sp>
        <p:nvSpPr>
          <p:cNvPr id="11" name="Content Placeholder 2"/>
          <p:cNvSpPr txBox="1">
            <a:spLocks/>
          </p:cNvSpPr>
          <p:nvPr/>
        </p:nvSpPr>
        <p:spPr>
          <a:xfrm>
            <a:off x="441434" y="2131612"/>
            <a:ext cx="11509789" cy="1922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Think about a water issue which exists in Saskatoon.</a:t>
            </a:r>
          </a:p>
          <a:p>
            <a:r>
              <a:rPr lang="en-CA" dirty="0" smtClean="0"/>
              <a:t>Think about where your water comes from, what happens to it before it comes into your house and after it leaves.</a:t>
            </a:r>
          </a:p>
          <a:p>
            <a:r>
              <a:rPr lang="en-CA" dirty="0" smtClean="0"/>
              <a:t>Not limited to drinking water issues.</a:t>
            </a:r>
            <a:endParaRPr lang="en-CA" dirty="0"/>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08" y="3940577"/>
            <a:ext cx="2989809" cy="205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3637" y="3940576"/>
            <a:ext cx="2964724" cy="198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3056" y="3940576"/>
            <a:ext cx="2661693" cy="199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57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Water Issues More Prevalent Due to</a:t>
            </a:r>
          </a:p>
          <a:p>
            <a:r>
              <a:rPr lang="en-CA" dirty="0" smtClean="0">
                <a:solidFill>
                  <a:srgbClr val="0070C0"/>
                </a:solidFill>
              </a:rPr>
              <a:t>Climate Change</a:t>
            </a:r>
            <a:endParaRPr lang="en-CA" dirty="0">
              <a:solidFill>
                <a:srgbClr val="0070C0"/>
              </a:solidFill>
            </a:endParaRPr>
          </a:p>
        </p:txBody>
      </p:sp>
      <p:pic>
        <p:nvPicPr>
          <p:cNvPr id="13" name="Picture 12"/>
          <p:cNvPicPr>
            <a:picLocks noChangeAspect="1"/>
          </p:cNvPicPr>
          <p:nvPr/>
        </p:nvPicPr>
        <p:blipFill>
          <a:blip r:embed="rId6"/>
          <a:stretch>
            <a:fillRect/>
          </a:stretch>
        </p:blipFill>
        <p:spPr>
          <a:xfrm>
            <a:off x="3449345" y="2808364"/>
            <a:ext cx="5293308" cy="3298998"/>
          </a:xfrm>
          <a:prstGeom prst="rect">
            <a:avLst/>
          </a:prstGeom>
        </p:spPr>
      </p:pic>
      <p:sp>
        <p:nvSpPr>
          <p:cNvPr id="16" name="TextBox 15"/>
          <p:cNvSpPr txBox="1"/>
          <p:nvPr/>
        </p:nvSpPr>
        <p:spPr>
          <a:xfrm>
            <a:off x="3347049" y="6107362"/>
            <a:ext cx="2605177" cy="369332"/>
          </a:xfrm>
          <a:prstGeom prst="rect">
            <a:avLst/>
          </a:prstGeom>
          <a:noFill/>
        </p:spPr>
        <p:txBody>
          <a:bodyPr wrap="square" rtlCol="0">
            <a:spAutoFit/>
          </a:bodyPr>
          <a:lstStyle/>
          <a:p>
            <a:r>
              <a:rPr lang="en-US" dirty="0"/>
              <a:t>** 2015 flooding in Japan</a:t>
            </a:r>
          </a:p>
        </p:txBody>
      </p:sp>
    </p:spTree>
    <p:extLst>
      <p:ext uri="{BB962C8B-B14F-4D97-AF65-F5344CB8AC3E}">
        <p14:creationId xmlns:p14="http://schemas.microsoft.com/office/powerpoint/2010/main" val="1491058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Water Issues More Prevalent Due to</a:t>
            </a:r>
          </a:p>
          <a:p>
            <a:r>
              <a:rPr lang="en-CA" dirty="0" smtClean="0">
                <a:solidFill>
                  <a:srgbClr val="0070C0"/>
                </a:solidFill>
              </a:rPr>
              <a:t>Climate Change</a:t>
            </a:r>
            <a:endParaRPr lang="en-CA" dirty="0">
              <a:solidFill>
                <a:srgbClr val="0070C0"/>
              </a:solidFill>
            </a:endParaRPr>
          </a:p>
        </p:txBody>
      </p:sp>
      <p:sp>
        <p:nvSpPr>
          <p:cNvPr id="16" name="TextBox 15"/>
          <p:cNvSpPr txBox="1"/>
          <p:nvPr/>
        </p:nvSpPr>
        <p:spPr>
          <a:xfrm>
            <a:off x="3571335" y="6107361"/>
            <a:ext cx="3493698" cy="369332"/>
          </a:xfrm>
          <a:prstGeom prst="rect">
            <a:avLst/>
          </a:prstGeom>
          <a:noFill/>
        </p:spPr>
        <p:txBody>
          <a:bodyPr wrap="square" rtlCol="0">
            <a:spAutoFit/>
          </a:bodyPr>
          <a:lstStyle/>
          <a:p>
            <a:r>
              <a:rPr lang="en-CA" dirty="0" smtClean="0"/>
              <a:t>* Flooding in High River, Alberta</a:t>
            </a:r>
            <a:endParaRPr lang="en-CA" dirty="0"/>
          </a:p>
        </p:txBody>
      </p:sp>
      <p:pic>
        <p:nvPicPr>
          <p:cNvPr id="11" name="Picture 10"/>
          <p:cNvPicPr>
            <a:picLocks noChangeAspect="1"/>
          </p:cNvPicPr>
          <p:nvPr/>
        </p:nvPicPr>
        <p:blipFill>
          <a:blip r:embed="rId6"/>
          <a:stretch>
            <a:fillRect/>
          </a:stretch>
        </p:blipFill>
        <p:spPr>
          <a:xfrm>
            <a:off x="3698586" y="2804662"/>
            <a:ext cx="4794826" cy="3196550"/>
          </a:xfrm>
          <a:prstGeom prst="rect">
            <a:avLst/>
          </a:prstGeom>
        </p:spPr>
      </p:pic>
    </p:spTree>
    <p:extLst>
      <p:ext uri="{BB962C8B-B14F-4D97-AF65-F5344CB8AC3E}">
        <p14:creationId xmlns:p14="http://schemas.microsoft.com/office/powerpoint/2010/main" val="1543651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Flooding</a:t>
            </a:r>
            <a:endParaRPr lang="en-CA" dirty="0">
              <a:solidFill>
                <a:srgbClr val="0070C0"/>
              </a:solidFill>
            </a:endParaRPr>
          </a:p>
        </p:txBody>
      </p:sp>
      <p:pic>
        <p:nvPicPr>
          <p:cNvPr id="12" name="Picture 11"/>
          <p:cNvPicPr>
            <a:picLocks noChangeAspect="1"/>
          </p:cNvPicPr>
          <p:nvPr/>
        </p:nvPicPr>
        <p:blipFill>
          <a:blip r:embed="rId6"/>
          <a:stretch>
            <a:fillRect/>
          </a:stretch>
        </p:blipFill>
        <p:spPr>
          <a:xfrm>
            <a:off x="5313868" y="2239430"/>
            <a:ext cx="5715000" cy="3733800"/>
          </a:xfrm>
          <a:prstGeom prst="rect">
            <a:avLst/>
          </a:prstGeom>
        </p:spPr>
      </p:pic>
      <p:sp>
        <p:nvSpPr>
          <p:cNvPr id="13" name="Content Placeholder 2"/>
          <p:cNvSpPr>
            <a:spLocks noGrp="1"/>
          </p:cNvSpPr>
          <p:nvPr>
            <p:ph idx="1"/>
          </p:nvPr>
        </p:nvSpPr>
        <p:spPr>
          <a:xfrm>
            <a:off x="441435" y="2440800"/>
            <a:ext cx="4734606" cy="3042675"/>
          </a:xfrm>
        </p:spPr>
        <p:txBody>
          <a:bodyPr>
            <a:normAutofit/>
          </a:bodyPr>
          <a:lstStyle/>
          <a:p>
            <a:r>
              <a:rPr lang="en-CA" sz="2000" dirty="0"/>
              <a:t>What causes a flood?</a:t>
            </a:r>
          </a:p>
          <a:p>
            <a:r>
              <a:rPr lang="en-CA" sz="2000" dirty="0"/>
              <a:t>How do some communities control excess runoff?</a:t>
            </a:r>
          </a:p>
          <a:p>
            <a:r>
              <a:rPr lang="en-CA" sz="2000" dirty="0"/>
              <a:t>Water cannot get through pavement so it takes a lot longer to get absorbed into the soil.</a:t>
            </a:r>
          </a:p>
          <a:p>
            <a:pPr lvl="1"/>
            <a:r>
              <a:rPr lang="en-CA" sz="2000" dirty="0"/>
              <a:t>Potential investigation to get rid of paved areas or use material that lets water through.</a:t>
            </a:r>
          </a:p>
          <a:p>
            <a:pPr lvl="1"/>
            <a:endParaRPr lang="en-CA" dirty="0"/>
          </a:p>
          <a:p>
            <a:endParaRPr lang="en-CA" dirty="0"/>
          </a:p>
        </p:txBody>
      </p:sp>
    </p:spTree>
    <p:extLst>
      <p:ext uri="{BB962C8B-B14F-4D97-AF65-F5344CB8AC3E}">
        <p14:creationId xmlns:p14="http://schemas.microsoft.com/office/powerpoint/2010/main" val="3688500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61" y="1568913"/>
            <a:ext cx="8596668" cy="721766"/>
          </a:xfrm>
        </p:spPr>
        <p:txBody>
          <a:bodyPr/>
          <a:lstStyle/>
          <a:p>
            <a:r>
              <a:rPr lang="en-CA" dirty="0">
                <a:solidFill>
                  <a:srgbClr val="0070C0"/>
                </a:solidFill>
              </a:rPr>
              <a:t>Outline</a:t>
            </a:r>
          </a:p>
        </p:txBody>
      </p:sp>
      <p:sp>
        <p:nvSpPr>
          <p:cNvPr id="3" name="Content Placeholder 2"/>
          <p:cNvSpPr>
            <a:spLocks noGrp="1"/>
          </p:cNvSpPr>
          <p:nvPr>
            <p:ph idx="1"/>
          </p:nvPr>
        </p:nvSpPr>
        <p:spPr>
          <a:xfrm>
            <a:off x="450061" y="2211274"/>
            <a:ext cx="4911479" cy="4358413"/>
          </a:xfrm>
        </p:spPr>
        <p:txBody>
          <a:bodyPr>
            <a:normAutofit fontScale="70000" lnSpcReduction="20000"/>
          </a:bodyPr>
          <a:lstStyle/>
          <a:p>
            <a:r>
              <a:rPr lang="en-CA" dirty="0"/>
              <a:t>About Us</a:t>
            </a:r>
          </a:p>
          <a:p>
            <a:r>
              <a:rPr lang="en-CA" dirty="0"/>
              <a:t>About You</a:t>
            </a:r>
          </a:p>
          <a:p>
            <a:r>
              <a:rPr lang="en-CA" dirty="0"/>
              <a:t>Student Action Competition</a:t>
            </a:r>
          </a:p>
          <a:p>
            <a:pPr lvl="1"/>
            <a:r>
              <a:rPr lang="en-CA" dirty="0"/>
              <a:t>Who will be competing</a:t>
            </a:r>
          </a:p>
          <a:p>
            <a:pPr lvl="1"/>
            <a:r>
              <a:rPr lang="en-CA" dirty="0"/>
              <a:t>Why you should participate</a:t>
            </a:r>
          </a:p>
          <a:p>
            <a:r>
              <a:rPr lang="en-CA" dirty="0"/>
              <a:t>What will you have to do?</a:t>
            </a:r>
          </a:p>
          <a:p>
            <a:pPr lvl="1"/>
            <a:r>
              <a:rPr lang="en-CA" dirty="0"/>
              <a:t>Identifying water issues in your community</a:t>
            </a:r>
          </a:p>
          <a:p>
            <a:pPr lvl="1"/>
            <a:r>
              <a:rPr lang="en-CA" dirty="0"/>
              <a:t>What is a survey?</a:t>
            </a:r>
          </a:p>
          <a:p>
            <a:pPr lvl="1"/>
            <a:r>
              <a:rPr lang="en-CA" dirty="0"/>
              <a:t>Who can you survey?</a:t>
            </a:r>
          </a:p>
          <a:p>
            <a:pPr lvl="1"/>
            <a:r>
              <a:rPr lang="en-CA" dirty="0"/>
              <a:t>Informing your community</a:t>
            </a:r>
          </a:p>
          <a:p>
            <a:pPr lvl="1"/>
            <a:r>
              <a:rPr lang="en-CA" dirty="0"/>
              <a:t>What does your information tell you?</a:t>
            </a:r>
          </a:p>
          <a:p>
            <a:pPr lvl="1"/>
            <a:r>
              <a:rPr lang="en-CA" dirty="0"/>
              <a:t>Creating a report</a:t>
            </a:r>
          </a:p>
          <a:p>
            <a:r>
              <a:rPr lang="en-CA" dirty="0"/>
              <a:t>Future Webinars</a:t>
            </a:r>
          </a:p>
          <a:p>
            <a:r>
              <a:rPr lang="en-CA" dirty="0"/>
              <a:t>Acknowledgements</a:t>
            </a:r>
          </a:p>
          <a:p>
            <a:r>
              <a:rPr lang="en-CA" dirty="0"/>
              <a:t>Questions</a:t>
            </a:r>
            <a:r>
              <a:rPr lang="en-CA" dirty="0" smtClean="0"/>
              <a:t>?</a:t>
            </a:r>
            <a:endParaRPr lang="en-CA" dirty="0"/>
          </a:p>
          <a:p>
            <a:endParaRPr lang="en-CA" dirty="0"/>
          </a:p>
          <a:p>
            <a:pPr lvl="1"/>
            <a:endParaRPr lang="en-CA" dirty="0"/>
          </a:p>
          <a:p>
            <a:pPr marL="457200" lvl="1" indent="0">
              <a:buNone/>
            </a:pPr>
            <a:endParaRPr lang="en-CA" dirty="0"/>
          </a:p>
          <a:p>
            <a:pPr lvl="8"/>
            <a:endParaRPr lang="en-CA" dirty="0"/>
          </a:p>
          <a:p>
            <a:pPr marL="457200" lvl="1" indent="0">
              <a:buNone/>
            </a:pPr>
            <a:endParaRPr lang="en-CA" dirty="0"/>
          </a:p>
        </p:txBody>
      </p:sp>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Tree>
    <p:extLst>
      <p:ext uri="{BB962C8B-B14F-4D97-AF65-F5344CB8AC3E}">
        <p14:creationId xmlns:p14="http://schemas.microsoft.com/office/powerpoint/2010/main" val="4117210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Water Use</a:t>
            </a:r>
            <a:endParaRPr lang="en-CA" dirty="0">
              <a:solidFill>
                <a:srgbClr val="0070C0"/>
              </a:solidFill>
            </a:endParaRPr>
          </a:p>
        </p:txBody>
      </p:sp>
      <p:pic>
        <p:nvPicPr>
          <p:cNvPr id="11" name="Picture 10"/>
          <p:cNvPicPr>
            <a:picLocks noChangeAspect="1"/>
          </p:cNvPicPr>
          <p:nvPr/>
        </p:nvPicPr>
        <p:blipFill rotWithShape="1">
          <a:blip r:embed="rId6"/>
          <a:srcRect t="27248"/>
          <a:stretch/>
        </p:blipFill>
        <p:spPr>
          <a:xfrm>
            <a:off x="7824159" y="2143555"/>
            <a:ext cx="3381555" cy="1845112"/>
          </a:xfrm>
          <a:prstGeom prst="rect">
            <a:avLst/>
          </a:prstGeom>
        </p:spPr>
      </p:pic>
      <p:pic>
        <p:nvPicPr>
          <p:cNvPr id="14" name="Picture 13"/>
          <p:cNvPicPr>
            <a:picLocks noChangeAspect="1"/>
          </p:cNvPicPr>
          <p:nvPr/>
        </p:nvPicPr>
        <p:blipFill>
          <a:blip r:embed="rId7"/>
          <a:stretch>
            <a:fillRect/>
          </a:stretch>
        </p:blipFill>
        <p:spPr>
          <a:xfrm>
            <a:off x="7824159" y="3967858"/>
            <a:ext cx="3381556" cy="2265005"/>
          </a:xfrm>
          <a:prstGeom prst="rect">
            <a:avLst/>
          </a:prstGeom>
        </p:spPr>
      </p:pic>
      <p:sp>
        <p:nvSpPr>
          <p:cNvPr id="15" name="Content Placeholder 2"/>
          <p:cNvSpPr>
            <a:spLocks noGrp="1"/>
          </p:cNvSpPr>
          <p:nvPr>
            <p:ph idx="1"/>
          </p:nvPr>
        </p:nvSpPr>
        <p:spPr>
          <a:xfrm>
            <a:off x="522058" y="2461138"/>
            <a:ext cx="7224463" cy="3249550"/>
          </a:xfrm>
        </p:spPr>
        <p:txBody>
          <a:bodyPr>
            <a:normAutofit/>
          </a:bodyPr>
          <a:lstStyle/>
          <a:p>
            <a:r>
              <a:rPr lang="en-CA" sz="2000" dirty="0"/>
              <a:t>Saskatoon residents </a:t>
            </a:r>
            <a:r>
              <a:rPr lang="en-CA" sz="2000" dirty="0" smtClean="0"/>
              <a:t>use a combined total of more </a:t>
            </a:r>
            <a:r>
              <a:rPr lang="en-CA" sz="2000" dirty="0"/>
              <a:t>than </a:t>
            </a:r>
            <a:r>
              <a:rPr lang="en-US" sz="2000" dirty="0"/>
              <a:t>150 million </a:t>
            </a:r>
            <a:r>
              <a:rPr lang="en-US" sz="2000" dirty="0" err="1"/>
              <a:t>litres</a:t>
            </a:r>
            <a:r>
              <a:rPr lang="en-US" sz="2000" dirty="0"/>
              <a:t> of water per </a:t>
            </a:r>
            <a:r>
              <a:rPr lang="en-CA" sz="2000" dirty="0"/>
              <a:t>day on average</a:t>
            </a:r>
            <a:r>
              <a:rPr lang="en-CA" sz="2000" dirty="0" smtClean="0"/>
              <a:t>.</a:t>
            </a:r>
          </a:p>
          <a:p>
            <a:endParaRPr lang="en-CA" sz="2000" dirty="0"/>
          </a:p>
          <a:p>
            <a:r>
              <a:rPr lang="en-CA" sz="2000" dirty="0"/>
              <a:t>Do you know how much water your family uses</a:t>
            </a:r>
            <a:r>
              <a:rPr lang="en-CA" sz="2000" dirty="0" smtClean="0"/>
              <a:t>?</a:t>
            </a:r>
          </a:p>
          <a:p>
            <a:endParaRPr lang="en-CA" sz="2000" dirty="0"/>
          </a:p>
          <a:p>
            <a:r>
              <a:rPr lang="en-CA" sz="2000" dirty="0"/>
              <a:t>What are some ways you can control the amount of water that you use?</a:t>
            </a:r>
          </a:p>
          <a:p>
            <a:pPr lvl="1"/>
            <a:r>
              <a:rPr lang="en-CA" sz="2000" dirty="0"/>
              <a:t>You may be able to check the water meter in your house to see how </a:t>
            </a:r>
            <a:r>
              <a:rPr lang="en-CA" sz="2000" dirty="0" smtClean="0"/>
              <a:t>much water you use, how much water you save.</a:t>
            </a:r>
            <a:endParaRPr lang="en-CA" sz="2000" dirty="0"/>
          </a:p>
          <a:p>
            <a:endParaRPr lang="en-CA" dirty="0"/>
          </a:p>
        </p:txBody>
      </p:sp>
    </p:spTree>
    <p:extLst>
      <p:ext uri="{BB962C8B-B14F-4D97-AF65-F5344CB8AC3E}">
        <p14:creationId xmlns:p14="http://schemas.microsoft.com/office/powerpoint/2010/main" val="1063607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Water Use</a:t>
            </a:r>
            <a:endParaRPr lang="en-CA" dirty="0">
              <a:solidFill>
                <a:srgbClr val="0070C0"/>
              </a:solidFill>
            </a:endParaRPr>
          </a:p>
        </p:txBody>
      </p:sp>
      <p:sp>
        <p:nvSpPr>
          <p:cNvPr id="12" name="Content Placeholder 2"/>
          <p:cNvSpPr>
            <a:spLocks noGrp="1"/>
          </p:cNvSpPr>
          <p:nvPr>
            <p:ph idx="1"/>
          </p:nvPr>
        </p:nvSpPr>
        <p:spPr>
          <a:xfrm>
            <a:off x="513268" y="2401506"/>
            <a:ext cx="11132392" cy="2922195"/>
          </a:xfrm>
        </p:spPr>
        <p:txBody>
          <a:bodyPr/>
          <a:lstStyle/>
          <a:p>
            <a:r>
              <a:rPr lang="en-CA" sz="2000" dirty="0"/>
              <a:t>Potential Projects:</a:t>
            </a:r>
          </a:p>
          <a:p>
            <a:pPr lvl="1"/>
            <a:r>
              <a:rPr lang="en-CA" sz="2000" dirty="0"/>
              <a:t>Turning off the tap when you brush your teeth</a:t>
            </a:r>
          </a:p>
          <a:p>
            <a:pPr lvl="1"/>
            <a:r>
              <a:rPr lang="en-CA" sz="2000" dirty="0"/>
              <a:t>Taking shorter showers</a:t>
            </a:r>
          </a:p>
          <a:p>
            <a:pPr lvl="1"/>
            <a:r>
              <a:rPr lang="en-CA" sz="2000" dirty="0"/>
              <a:t>Not watering your lawn</a:t>
            </a:r>
          </a:p>
          <a:p>
            <a:pPr lvl="1"/>
            <a:r>
              <a:rPr lang="en-CA" sz="2000" dirty="0"/>
              <a:t>Washing your car at a car wash vs. at home</a:t>
            </a:r>
          </a:p>
          <a:p>
            <a:endParaRPr lang="en-CA" sz="2000" dirty="0"/>
          </a:p>
          <a:p>
            <a:r>
              <a:rPr lang="en-CA" sz="2000" dirty="0"/>
              <a:t>All of these things can be measured to see how much water you can save with a change in </a:t>
            </a:r>
            <a:r>
              <a:rPr lang="en-CA" sz="2000" dirty="0" smtClean="0"/>
              <a:t>attitude!</a:t>
            </a:r>
            <a:endParaRPr lang="en-CA" sz="2000" dirty="0"/>
          </a:p>
          <a:p>
            <a:pPr marL="457200" lvl="1" indent="0">
              <a:buNone/>
            </a:pPr>
            <a:endParaRPr lang="en-CA" dirty="0"/>
          </a:p>
        </p:txBody>
      </p:sp>
    </p:spTree>
    <p:extLst>
      <p:ext uri="{BB962C8B-B14F-4D97-AF65-F5344CB8AC3E}">
        <p14:creationId xmlns:p14="http://schemas.microsoft.com/office/powerpoint/2010/main" val="1906830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Energy Consumption</a:t>
            </a:r>
            <a:endParaRPr lang="en-CA" dirty="0">
              <a:solidFill>
                <a:srgbClr val="0070C0"/>
              </a:solidFill>
            </a:endParaRPr>
          </a:p>
        </p:txBody>
      </p:sp>
      <p:sp>
        <p:nvSpPr>
          <p:cNvPr id="12" name="Content Placeholder 2"/>
          <p:cNvSpPr>
            <a:spLocks noGrp="1"/>
          </p:cNvSpPr>
          <p:nvPr>
            <p:ph idx="1"/>
          </p:nvPr>
        </p:nvSpPr>
        <p:spPr>
          <a:xfrm>
            <a:off x="513268" y="2401506"/>
            <a:ext cx="11132392" cy="2023845"/>
          </a:xfrm>
        </p:spPr>
        <p:txBody>
          <a:bodyPr/>
          <a:lstStyle/>
          <a:p>
            <a:r>
              <a:rPr lang="en-CA" sz="2000" dirty="0" smtClean="0"/>
              <a:t>Large urban areas require a lot of clean drinking water.</a:t>
            </a:r>
          </a:p>
          <a:p>
            <a:r>
              <a:rPr lang="en-CA" sz="2000" dirty="0" smtClean="0"/>
              <a:t>This means that water treatment plants have to use a lot of energy to make water safe.</a:t>
            </a:r>
          </a:p>
          <a:p>
            <a:r>
              <a:rPr lang="en-CA" sz="2000" dirty="0" smtClean="0"/>
              <a:t>How does energy use affect our environment?</a:t>
            </a:r>
          </a:p>
          <a:p>
            <a:r>
              <a:rPr lang="en-CA" sz="2000" dirty="0" smtClean="0"/>
              <a:t>It may be a possibility to figure out how much energy is required to treat and distribute a litre of water.</a:t>
            </a:r>
          </a:p>
          <a:p>
            <a:r>
              <a:rPr lang="en-CA" sz="2000" dirty="0" smtClean="0"/>
              <a:t>If you reduce water use it will save energy, which might mean less pollution in the air.</a:t>
            </a:r>
          </a:p>
          <a:p>
            <a:pPr marL="457200" lvl="1" indent="0">
              <a:buNone/>
            </a:pPr>
            <a:endParaRPr lang="en-CA" dirty="0"/>
          </a:p>
        </p:txBody>
      </p:sp>
      <p:pic>
        <p:nvPicPr>
          <p:cNvPr id="11" name="Picture 10"/>
          <p:cNvPicPr>
            <a:picLocks noChangeAspect="1"/>
          </p:cNvPicPr>
          <p:nvPr/>
        </p:nvPicPr>
        <p:blipFill>
          <a:blip r:embed="rId6"/>
          <a:stretch>
            <a:fillRect/>
          </a:stretch>
        </p:blipFill>
        <p:spPr>
          <a:xfrm>
            <a:off x="3664033" y="4400246"/>
            <a:ext cx="4830862" cy="2166457"/>
          </a:xfrm>
          <a:prstGeom prst="rect">
            <a:avLst/>
          </a:prstGeom>
        </p:spPr>
      </p:pic>
    </p:spTree>
    <p:extLst>
      <p:ext uri="{BB962C8B-B14F-4D97-AF65-F5344CB8AC3E}">
        <p14:creationId xmlns:p14="http://schemas.microsoft.com/office/powerpoint/2010/main" val="891401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Contaminated Water Sources</a:t>
            </a:r>
            <a:endParaRPr lang="en-CA" dirty="0">
              <a:solidFill>
                <a:srgbClr val="0070C0"/>
              </a:solidFill>
            </a:endParaRPr>
          </a:p>
        </p:txBody>
      </p:sp>
      <p:sp>
        <p:nvSpPr>
          <p:cNvPr id="12" name="Content Placeholder 2"/>
          <p:cNvSpPr>
            <a:spLocks noGrp="1"/>
          </p:cNvSpPr>
          <p:nvPr>
            <p:ph idx="1"/>
          </p:nvPr>
        </p:nvSpPr>
        <p:spPr>
          <a:xfrm>
            <a:off x="513268" y="2401506"/>
            <a:ext cx="11132392" cy="2325769"/>
          </a:xfrm>
        </p:spPr>
        <p:txBody>
          <a:bodyPr>
            <a:normAutofit/>
          </a:bodyPr>
          <a:lstStyle/>
          <a:p>
            <a:r>
              <a:rPr lang="en-CA" sz="2000" dirty="0" smtClean="0"/>
              <a:t>What are some causes of water pollution?</a:t>
            </a:r>
          </a:p>
          <a:p>
            <a:endParaRPr lang="en-CA" sz="2000" dirty="0" smtClean="0"/>
          </a:p>
          <a:p>
            <a:r>
              <a:rPr lang="en-CA" sz="2000" dirty="0" smtClean="0"/>
              <a:t>Who uses water before it comes to your home?</a:t>
            </a:r>
          </a:p>
          <a:p>
            <a:endParaRPr lang="en-CA" sz="2000" dirty="0" smtClean="0"/>
          </a:p>
          <a:p>
            <a:r>
              <a:rPr lang="en-CA" sz="2000" dirty="0" smtClean="0"/>
              <a:t>What needs to happen for the water to be drinkable?</a:t>
            </a:r>
          </a:p>
          <a:p>
            <a:pPr marL="457200" lvl="1" indent="0">
              <a:buNone/>
            </a:pPr>
            <a:endParaRPr lang="en-CA" dirty="0"/>
          </a:p>
        </p:txBody>
      </p:sp>
      <p:pic>
        <p:nvPicPr>
          <p:cNvPr id="3074" name="Picture 2" descr="Urban Runo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24" y="4361455"/>
            <a:ext cx="5197803" cy="2148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6123766" y="4361455"/>
            <a:ext cx="3253687" cy="2151632"/>
          </a:xfrm>
          <a:prstGeom prst="rect">
            <a:avLst/>
          </a:prstGeom>
        </p:spPr>
      </p:pic>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spTree>
    <p:extLst>
      <p:ext uri="{BB962C8B-B14F-4D97-AF65-F5344CB8AC3E}">
        <p14:creationId xmlns:p14="http://schemas.microsoft.com/office/powerpoint/2010/main" val="1293824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553361" y="1556005"/>
            <a:ext cx="3085276"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Questions?</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pic>
        <p:nvPicPr>
          <p:cNvPr id="11" name="Picture 4" descr="Image result for Questions smi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506" y="2431474"/>
            <a:ext cx="6756985" cy="383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73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Acknowledgements</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sp>
        <p:nvSpPr>
          <p:cNvPr id="14" name="Content Placeholder 2"/>
          <p:cNvSpPr txBox="1">
            <a:spLocks/>
          </p:cNvSpPr>
          <p:nvPr/>
        </p:nvSpPr>
        <p:spPr>
          <a:xfrm>
            <a:off x="332278" y="2408519"/>
            <a:ext cx="8596668" cy="388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Thank you all for joining today!</a:t>
            </a:r>
          </a:p>
          <a:p>
            <a:r>
              <a:rPr lang="en-US" sz="2000" dirty="0" smtClean="0"/>
              <a:t>RBC Blue Water Project</a:t>
            </a:r>
            <a:endParaRPr lang="en-US" sz="2000"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4700" t="20138" r="3631" b="21923"/>
          <a:stretch/>
        </p:blipFill>
        <p:spPr>
          <a:xfrm>
            <a:off x="650218" y="3454697"/>
            <a:ext cx="2801586" cy="1145777"/>
          </a:xfrm>
          <a:prstGeom prst="rect">
            <a:avLst/>
          </a:prstGeom>
        </p:spPr>
      </p:pic>
    </p:spTree>
    <p:extLst>
      <p:ext uri="{BB962C8B-B14F-4D97-AF65-F5344CB8AC3E}">
        <p14:creationId xmlns:p14="http://schemas.microsoft.com/office/powerpoint/2010/main" val="763774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Next Webinar</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sp>
        <p:nvSpPr>
          <p:cNvPr id="11" name="Content Placeholder 2"/>
          <p:cNvSpPr>
            <a:spLocks noGrp="1"/>
          </p:cNvSpPr>
          <p:nvPr>
            <p:ph idx="1"/>
          </p:nvPr>
        </p:nvSpPr>
        <p:spPr>
          <a:xfrm>
            <a:off x="441434" y="2406905"/>
            <a:ext cx="11411259" cy="2285865"/>
          </a:xfrm>
        </p:spPr>
        <p:txBody>
          <a:bodyPr>
            <a:noAutofit/>
          </a:bodyPr>
          <a:lstStyle/>
          <a:p>
            <a:r>
              <a:rPr lang="en-US" sz="2000" dirty="0"/>
              <a:t>Our next webinar will focus on how </a:t>
            </a:r>
            <a:r>
              <a:rPr lang="en-US" sz="2000" dirty="0" smtClean="0"/>
              <a:t>to conduct surveys and who to survey.</a:t>
            </a:r>
          </a:p>
          <a:p>
            <a:endParaRPr lang="en-US" sz="2000" dirty="0"/>
          </a:p>
          <a:p>
            <a:r>
              <a:rPr lang="en-US" sz="2000" dirty="0" smtClean="0"/>
              <a:t>Tentatively set for two weeks from today (Monday, October 30 at 11:00 a.m. – does that work for you?).</a:t>
            </a:r>
          </a:p>
          <a:p>
            <a:endParaRPr lang="en-US" sz="2000" dirty="0" smtClean="0"/>
          </a:p>
          <a:p>
            <a:r>
              <a:rPr lang="en-US" sz="2000" dirty="0" smtClean="0"/>
              <a:t>Recordings of the webinars will be available in case there is a day you cannot attend the webinar or something comes up.</a:t>
            </a:r>
            <a:endParaRPr lang="en-US" sz="2000" dirty="0"/>
          </a:p>
        </p:txBody>
      </p:sp>
    </p:spTree>
    <p:extLst>
      <p:ext uri="{BB962C8B-B14F-4D97-AF65-F5344CB8AC3E}">
        <p14:creationId xmlns:p14="http://schemas.microsoft.com/office/powerpoint/2010/main" val="2596333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553361" y="1556005"/>
            <a:ext cx="3085276"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Questions?</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pic>
        <p:nvPicPr>
          <p:cNvPr id="12" name="Picture 2" descr="Image result for Questions? smi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282" y="2314378"/>
            <a:ext cx="3503434" cy="40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93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91706" y="1556005"/>
            <a:ext cx="7146931"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Contact Information</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sp>
        <p:nvSpPr>
          <p:cNvPr id="11" name="Content Placeholder 2"/>
          <p:cNvSpPr>
            <a:spLocks noGrp="1"/>
          </p:cNvSpPr>
          <p:nvPr>
            <p:ph idx="1"/>
          </p:nvPr>
        </p:nvSpPr>
        <p:spPr>
          <a:xfrm>
            <a:off x="590462" y="2268749"/>
            <a:ext cx="7992821" cy="4364962"/>
          </a:xfrm>
        </p:spPr>
        <p:txBody>
          <a:bodyPr>
            <a:normAutofit lnSpcReduction="10000"/>
          </a:bodyPr>
          <a:lstStyle/>
          <a:p>
            <a:pPr marL="0" indent="0">
              <a:buNone/>
            </a:pPr>
            <a:r>
              <a:rPr lang="en-US" sz="2000" dirty="0"/>
              <a:t>If you have questions at any point after this webinar, </a:t>
            </a:r>
            <a:r>
              <a:rPr lang="en-US" sz="2000" dirty="0" smtClean="0"/>
              <a:t>or you would just like the opportunity to chat about your project, please </a:t>
            </a:r>
            <a:r>
              <a:rPr lang="en-US" sz="2000" dirty="0"/>
              <a:t>feel free to contact </a:t>
            </a:r>
            <a:r>
              <a:rPr lang="en-US" sz="2000" dirty="0" smtClean="0"/>
              <a:t>Audrey</a:t>
            </a:r>
            <a:r>
              <a:rPr lang="en-US" sz="2000" dirty="0" smtClean="0"/>
              <a:t> </a:t>
            </a:r>
            <a:r>
              <a:rPr lang="en-US" sz="2000" dirty="0"/>
              <a:t>or Nicole at:</a:t>
            </a:r>
          </a:p>
          <a:p>
            <a:pPr marL="0" indent="0">
              <a:buNone/>
            </a:pPr>
            <a:endParaRPr lang="en-US" sz="2000" dirty="0"/>
          </a:p>
          <a:p>
            <a:pPr marL="0" indent="0" algn="ctr">
              <a:buNone/>
            </a:pPr>
            <a:r>
              <a:rPr lang="en-US" sz="2000" dirty="0"/>
              <a:t>Safe Drinking Water Foundation </a:t>
            </a:r>
            <a:br>
              <a:rPr lang="en-US" sz="2000" dirty="0"/>
            </a:br>
            <a:r>
              <a:rPr lang="en-US" sz="2000" dirty="0"/>
              <a:t>Registered Canadian Charity #868384892RR0001</a:t>
            </a:r>
            <a:br>
              <a:rPr lang="en-US" sz="2000" dirty="0"/>
            </a:br>
            <a:r>
              <a:rPr lang="en-US" sz="2000" dirty="0"/>
              <a:t>#1-912 </a:t>
            </a:r>
            <a:r>
              <a:rPr lang="en-US" sz="2000" dirty="0" err="1"/>
              <a:t>Idylwyld</a:t>
            </a:r>
            <a:r>
              <a:rPr lang="en-US" sz="2000" dirty="0"/>
              <a:t> Drive North</a:t>
            </a:r>
            <a:br>
              <a:rPr lang="en-US" sz="2000" dirty="0"/>
            </a:br>
            <a:r>
              <a:rPr lang="en-US" sz="2000" dirty="0"/>
              <a:t>Saskatoon, SK S7L 0Z6</a:t>
            </a:r>
            <a:br>
              <a:rPr lang="en-US" sz="2000" dirty="0"/>
            </a:br>
            <a:r>
              <a:rPr lang="en-US" sz="2000" dirty="0"/>
              <a:t/>
            </a:r>
            <a:br>
              <a:rPr lang="en-US" sz="2000" dirty="0"/>
            </a:br>
            <a:r>
              <a:rPr lang="en-US" sz="2000" dirty="0"/>
              <a:t>Ph. </a:t>
            </a:r>
            <a:r>
              <a:rPr lang="en-US" sz="2000" b="1" dirty="0"/>
              <a:t>306-934-0389</a:t>
            </a:r>
            <a:r>
              <a:rPr lang="en-US" sz="2000" dirty="0"/>
              <a:t> Fax </a:t>
            </a:r>
            <a:r>
              <a:rPr lang="en-US" sz="2000" b="1" dirty="0" smtClean="0"/>
              <a:t>306-934-5289                          </a:t>
            </a:r>
            <a:endParaRPr lang="en-US" sz="2000" b="1" dirty="0"/>
          </a:p>
          <a:p>
            <a:pPr marL="0" indent="0" algn="ctr">
              <a:buNone/>
            </a:pPr>
            <a:r>
              <a:rPr lang="en-US" sz="2000" dirty="0"/>
              <a:t/>
            </a:r>
            <a:br>
              <a:rPr lang="en-US" sz="2000" dirty="0"/>
            </a:br>
            <a:r>
              <a:rPr lang="en-US" sz="2000" dirty="0"/>
              <a:t>E-mail</a:t>
            </a:r>
            <a:r>
              <a:rPr lang="en-US" sz="2000" dirty="0" smtClean="0"/>
              <a:t>:</a:t>
            </a:r>
            <a:r>
              <a:rPr lang="en-US" sz="2000" dirty="0" smtClean="0">
                <a:solidFill>
                  <a:schemeClr val="accent2">
                    <a:lumMod val="75000"/>
                  </a:schemeClr>
                </a:solidFill>
              </a:rPr>
              <a:t> </a:t>
            </a:r>
            <a:r>
              <a:rPr lang="en-US" sz="2000" b="1" dirty="0" smtClean="0">
                <a:solidFill>
                  <a:schemeClr val="accent2">
                    <a:lumMod val="75000"/>
                  </a:schemeClr>
                </a:solidFill>
                <a:hlinkClick r:id="rId6"/>
              </a:rPr>
              <a:t>info@safewater.org</a:t>
            </a:r>
            <a:r>
              <a:rPr lang="en-US" sz="2000" b="1" dirty="0" smtClean="0">
                <a:solidFill>
                  <a:schemeClr val="accent2">
                    <a:lumMod val="75000"/>
                  </a:schemeClr>
                </a:solidFill>
              </a:rPr>
              <a:t> </a:t>
            </a:r>
            <a:endParaRPr lang="en-US" sz="2000" b="1" dirty="0">
              <a:solidFill>
                <a:schemeClr val="accent2">
                  <a:lumMod val="75000"/>
                </a:schemeClr>
              </a:solidFill>
            </a:endParaRPr>
          </a:p>
          <a:p>
            <a:pPr marL="0" indent="0" algn="ctr">
              <a:buNone/>
            </a:pPr>
            <a:r>
              <a:rPr lang="en-US" sz="2000" dirty="0"/>
              <a:t/>
            </a:r>
            <a:br>
              <a:rPr lang="en-US" sz="2000" dirty="0"/>
            </a:br>
            <a:r>
              <a:rPr lang="en-US" sz="2000" dirty="0"/>
              <a:t>Website: </a:t>
            </a:r>
            <a:r>
              <a:rPr lang="en-US" sz="2000" dirty="0">
                <a:solidFill>
                  <a:schemeClr val="accent2">
                    <a:lumMod val="75000"/>
                  </a:schemeClr>
                </a:solidFill>
                <a:hlinkClick r:id="rId5"/>
              </a:rPr>
              <a:t>www.safewater.org</a:t>
            </a:r>
            <a:endParaRPr lang="en-US" sz="2000" dirty="0">
              <a:solidFill>
                <a:schemeClr val="accent2">
                  <a:lumMod val="75000"/>
                </a:schemeClr>
              </a:solidFill>
            </a:endParaRPr>
          </a:p>
        </p:txBody>
      </p:sp>
      <p:sp>
        <p:nvSpPr>
          <p:cNvPr id="3" name="TextBox 2"/>
          <p:cNvSpPr txBox="1"/>
          <p:nvPr/>
        </p:nvSpPr>
        <p:spPr>
          <a:xfrm>
            <a:off x="8583283" y="2700068"/>
            <a:ext cx="3303917" cy="1015663"/>
          </a:xfrm>
          <a:prstGeom prst="rect">
            <a:avLst/>
          </a:prstGeom>
          <a:noFill/>
        </p:spPr>
        <p:txBody>
          <a:bodyPr wrap="square" rtlCol="0">
            <a:spAutoFit/>
          </a:bodyPr>
          <a:lstStyle/>
          <a:p>
            <a:r>
              <a:rPr lang="en-US" sz="2000" dirty="0" smtClean="0">
                <a:solidFill>
                  <a:srgbClr val="0070C0"/>
                </a:solidFill>
              </a:rPr>
              <a:t>We’re really good at math! Let us know if you need any help with your calculations!</a:t>
            </a:r>
            <a:endParaRPr lang="en-US" sz="2000" dirty="0">
              <a:solidFill>
                <a:srgbClr val="0070C0"/>
              </a:solidFill>
            </a:endParaRPr>
          </a:p>
        </p:txBody>
      </p:sp>
    </p:spTree>
    <p:extLst>
      <p:ext uri="{BB962C8B-B14F-4D97-AF65-F5344CB8AC3E}">
        <p14:creationId xmlns:p14="http://schemas.microsoft.com/office/powerpoint/2010/main" val="3509898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061" y="2211274"/>
            <a:ext cx="11437139" cy="4358413"/>
          </a:xfrm>
        </p:spPr>
        <p:txBody>
          <a:bodyPr>
            <a:normAutofit/>
          </a:bodyPr>
          <a:lstStyle/>
          <a:p>
            <a:pPr marL="0" indent="0">
              <a:lnSpc>
                <a:spcPct val="150000"/>
              </a:lnSpc>
              <a:buNone/>
            </a:pPr>
            <a:r>
              <a:rPr lang="en-CA" sz="2000" dirty="0"/>
              <a:t>The Safe Drinking Water Foundation (SDWF) has been a registered charity since 1998. Since then we have been actively focused on water quality issues in Canada. Through providing information and creating educational kits for elementary and high school students, the SDWF has been focussed on educating the leaders of tomorrow on the importance of water quality for all.</a:t>
            </a:r>
          </a:p>
          <a:p>
            <a:pPr marL="0" indent="0">
              <a:lnSpc>
                <a:spcPct val="150000"/>
              </a:lnSpc>
              <a:buNone/>
            </a:pPr>
            <a:endParaRPr lang="en-CA" sz="2000" dirty="0"/>
          </a:p>
          <a:p>
            <a:pPr marL="0" indent="0">
              <a:lnSpc>
                <a:spcPct val="150000"/>
              </a:lnSpc>
              <a:buNone/>
            </a:pPr>
            <a:r>
              <a:rPr lang="en-CA" sz="2000" dirty="0"/>
              <a:t>If you would like more information, or are interested in ordering water kits from SDWF, please visit our website:</a:t>
            </a:r>
          </a:p>
          <a:p>
            <a:pPr marL="0" indent="0" algn="ctr">
              <a:lnSpc>
                <a:spcPct val="150000"/>
              </a:lnSpc>
              <a:buNone/>
            </a:pPr>
            <a:r>
              <a:rPr lang="en-CA" sz="2000" dirty="0">
                <a:solidFill>
                  <a:schemeClr val="accent2">
                    <a:lumMod val="75000"/>
                  </a:schemeClr>
                </a:solidFill>
                <a:hlinkClick r:id="rId2"/>
              </a:rPr>
              <a:t>www.safewater.org</a:t>
            </a:r>
            <a:r>
              <a:rPr lang="en-CA" sz="2000" dirty="0">
                <a:solidFill>
                  <a:schemeClr val="accent2">
                    <a:lumMod val="75000"/>
                  </a:schemeClr>
                </a:solidFill>
              </a:rPr>
              <a:t> </a:t>
            </a:r>
            <a:endParaRPr lang="en-CA" sz="2000" dirty="0"/>
          </a:p>
          <a:p>
            <a:endParaRPr lang="en-CA" dirty="0"/>
          </a:p>
          <a:p>
            <a:pPr lvl="1"/>
            <a:endParaRPr lang="en-CA" dirty="0"/>
          </a:p>
          <a:p>
            <a:pPr marL="457200" lvl="1" indent="0">
              <a:buNone/>
            </a:pPr>
            <a:endParaRPr lang="en-CA" dirty="0"/>
          </a:p>
          <a:p>
            <a:pPr lvl="8"/>
            <a:endParaRPr lang="en-CA" dirty="0"/>
          </a:p>
          <a:p>
            <a:pPr marL="457200" lvl="1" indent="0">
              <a:buNone/>
            </a:pPr>
            <a:endParaRPr lang="en-CA" dirty="0"/>
          </a:p>
        </p:txBody>
      </p:sp>
      <p:pic>
        <p:nvPicPr>
          <p:cNvPr id="2052" name="Picture 4" descr="File:Saskatoon Skyline in W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5"/>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2"/>
              </a:rPr>
              <a:t>www.safewater.org</a:t>
            </a:r>
            <a:r>
              <a:rPr lang="en-US" dirty="0" smtClean="0"/>
              <a:t> </a:t>
            </a:r>
            <a:endParaRPr lang="en-US" dirty="0"/>
          </a:p>
        </p:txBody>
      </p:sp>
      <p:pic>
        <p:nvPicPr>
          <p:cNvPr id="9" name="Picture 8"/>
          <p:cNvPicPr>
            <a:picLocks noChangeAspect="1"/>
          </p:cNvPicPr>
          <p:nvPr/>
        </p:nvPicPr>
        <p:blipFill>
          <a:blip r:embed="rId5"/>
          <a:stretch>
            <a:fillRect/>
          </a:stretch>
        </p:blipFill>
        <p:spPr>
          <a:xfrm>
            <a:off x="0" y="0"/>
            <a:ext cx="12192001" cy="253723"/>
          </a:xfrm>
          <a:prstGeom prst="rect">
            <a:avLst/>
          </a:prstGeom>
        </p:spPr>
      </p:pic>
      <p:sp>
        <p:nvSpPr>
          <p:cNvPr id="10" name="Title 1"/>
          <p:cNvSpPr txBox="1">
            <a:spLocks/>
          </p:cNvSpPr>
          <p:nvPr/>
        </p:nvSpPr>
        <p:spPr>
          <a:xfrm>
            <a:off x="450061" y="1461360"/>
            <a:ext cx="8596668" cy="721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SDWF</a:t>
            </a:r>
            <a:endParaRPr lang="en-CA" dirty="0">
              <a:solidFill>
                <a:srgbClr val="0070C0"/>
              </a:solidFill>
            </a:endParaRPr>
          </a:p>
        </p:txBody>
      </p:sp>
    </p:spTree>
    <p:extLst>
      <p:ext uri="{BB962C8B-B14F-4D97-AF65-F5344CB8AC3E}">
        <p14:creationId xmlns:p14="http://schemas.microsoft.com/office/powerpoint/2010/main" val="3372093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553361" y="1556005"/>
            <a:ext cx="3085276" cy="1079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Questions?</a:t>
            </a:r>
            <a:endParaRPr lang="en-CA" dirty="0">
              <a:solidFill>
                <a:srgbClr val="0070C0"/>
              </a:solidFill>
            </a:endParaRPr>
          </a:p>
        </p:txBody>
      </p:sp>
      <p:sp>
        <p:nvSpPr>
          <p:cNvPr id="2" name="TextBox 1"/>
          <p:cNvSpPr txBox="1"/>
          <p:nvPr/>
        </p:nvSpPr>
        <p:spPr>
          <a:xfrm>
            <a:off x="6340414" y="4451230"/>
            <a:ext cx="2846717" cy="400110"/>
          </a:xfrm>
          <a:prstGeom prst="rect">
            <a:avLst/>
          </a:prstGeom>
          <a:noFill/>
        </p:spPr>
        <p:txBody>
          <a:bodyPr wrap="square" rtlCol="0">
            <a:spAutoFit/>
          </a:bodyPr>
          <a:lstStyle/>
          <a:p>
            <a:r>
              <a:rPr lang="en-US" sz="2000" b="1" dirty="0" smtClean="0">
                <a:solidFill>
                  <a:schemeClr val="bg1"/>
                </a:solidFill>
              </a:rPr>
              <a:t>Industrial Pollution</a:t>
            </a:r>
            <a:endParaRPr lang="en-US" sz="2000" b="1" dirty="0">
              <a:solidFill>
                <a:schemeClr val="bg1"/>
              </a:solidFill>
            </a:endParaRPr>
          </a:p>
        </p:txBody>
      </p:sp>
      <p:pic>
        <p:nvPicPr>
          <p:cNvPr id="11" name="Picture 6" descr="Image result for Questions smi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878" y="2469656"/>
            <a:ext cx="3712241" cy="388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80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50061" y="1461360"/>
            <a:ext cx="8596668" cy="721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What Grade Do You Teach?</a:t>
            </a:r>
            <a:endParaRPr lang="en-CA" dirty="0">
              <a:solidFill>
                <a:srgbClr val="0070C0"/>
              </a:solidFill>
            </a:endParaRPr>
          </a:p>
        </p:txBody>
      </p:sp>
      <p:sp>
        <p:nvSpPr>
          <p:cNvPr id="11" name="Content Placeholder 2"/>
          <p:cNvSpPr txBox="1">
            <a:spLocks/>
          </p:cNvSpPr>
          <p:nvPr/>
        </p:nvSpPr>
        <p:spPr>
          <a:xfrm>
            <a:off x="677334" y="2100660"/>
            <a:ext cx="11201240" cy="441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000" dirty="0" smtClean="0"/>
              <a:t>Type your answer in the chat to see what grades are represented today!</a:t>
            </a:r>
          </a:p>
          <a:p>
            <a:pPr marL="0" indent="0">
              <a:buFont typeface="Arial" panose="020B0604020202020204" pitchFamily="34" charset="0"/>
              <a:buNone/>
            </a:pPr>
            <a:endParaRPr lang="en-CA" sz="2000" dirty="0" smtClean="0"/>
          </a:p>
          <a:p>
            <a:r>
              <a:rPr lang="en-CA" sz="2000" dirty="0" smtClean="0"/>
              <a:t>A: K-4</a:t>
            </a:r>
          </a:p>
          <a:p>
            <a:r>
              <a:rPr lang="en-CA" sz="2000" dirty="0" smtClean="0"/>
              <a:t>B: 5-8</a:t>
            </a:r>
          </a:p>
          <a:p>
            <a:r>
              <a:rPr lang="en-CA" sz="2000" dirty="0" smtClean="0"/>
              <a:t>C: 9-12</a:t>
            </a:r>
            <a:endParaRPr lang="en-CA" sz="2000" dirty="0"/>
          </a:p>
        </p:txBody>
      </p:sp>
    </p:spTree>
    <p:extLst>
      <p:ext uri="{BB962C8B-B14F-4D97-AF65-F5344CB8AC3E}">
        <p14:creationId xmlns:p14="http://schemas.microsoft.com/office/powerpoint/2010/main" val="1237843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50061" y="1461360"/>
            <a:ext cx="8596668" cy="721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Where is Your School?</a:t>
            </a:r>
            <a:endParaRPr lang="en-CA" dirty="0">
              <a:solidFill>
                <a:srgbClr val="0070C0"/>
              </a:solidFill>
            </a:endParaRPr>
          </a:p>
        </p:txBody>
      </p:sp>
      <p:sp>
        <p:nvSpPr>
          <p:cNvPr id="12" name="Content Placeholder 2"/>
          <p:cNvSpPr>
            <a:spLocks noGrp="1"/>
          </p:cNvSpPr>
          <p:nvPr>
            <p:ph idx="1"/>
          </p:nvPr>
        </p:nvSpPr>
        <p:spPr>
          <a:xfrm>
            <a:off x="582442" y="2167956"/>
            <a:ext cx="11368781" cy="728915"/>
          </a:xfrm>
        </p:spPr>
        <p:txBody>
          <a:bodyPr>
            <a:normAutofit/>
          </a:bodyPr>
          <a:lstStyle/>
          <a:p>
            <a:pPr marL="0" indent="0">
              <a:buNone/>
            </a:pPr>
            <a:r>
              <a:rPr lang="en-CA" sz="2000" dirty="0" smtClean="0"/>
              <a:t>Please type in the name of the area in Saskatoon in which your school is located! Or tell us in which community you are located if your school is not in Saskatoon!</a:t>
            </a:r>
            <a:endParaRPr lang="en-CA" sz="2000" dirty="0"/>
          </a:p>
        </p:txBody>
      </p:sp>
      <p:pic>
        <p:nvPicPr>
          <p:cNvPr id="13" name="Picture 2" descr="Image result for map of areas of Saska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659" y="2763400"/>
            <a:ext cx="4744679" cy="380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07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4"/>
            <a:ext cx="8596668" cy="11696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Student Action on Saskatoon Water</a:t>
            </a:r>
          </a:p>
          <a:p>
            <a:r>
              <a:rPr lang="en-CA" dirty="0" smtClean="0">
                <a:solidFill>
                  <a:srgbClr val="0070C0"/>
                </a:solidFill>
              </a:rPr>
              <a:t>Attitudes</a:t>
            </a:r>
            <a:endParaRPr lang="en-CA" dirty="0">
              <a:solidFill>
                <a:srgbClr val="0070C0"/>
              </a:solidFill>
            </a:endParaRPr>
          </a:p>
        </p:txBody>
      </p:sp>
      <p:sp>
        <p:nvSpPr>
          <p:cNvPr id="11" name="Content Placeholder 2"/>
          <p:cNvSpPr>
            <a:spLocks noGrp="1"/>
          </p:cNvSpPr>
          <p:nvPr>
            <p:ph idx="1"/>
          </p:nvPr>
        </p:nvSpPr>
        <p:spPr>
          <a:xfrm>
            <a:off x="379895" y="2851720"/>
            <a:ext cx="11571329" cy="3335800"/>
          </a:xfrm>
        </p:spPr>
        <p:txBody>
          <a:bodyPr>
            <a:normAutofit/>
          </a:bodyPr>
          <a:lstStyle/>
          <a:p>
            <a:r>
              <a:rPr lang="en-US" sz="2000" dirty="0"/>
              <a:t>Investigating, educating, and reporting on a water issue in their community</a:t>
            </a:r>
            <a:r>
              <a:rPr lang="en-US" sz="2000" dirty="0" smtClean="0"/>
              <a:t>.</a:t>
            </a:r>
          </a:p>
          <a:p>
            <a:r>
              <a:rPr lang="en-US" sz="2000" dirty="0" smtClean="0"/>
              <a:t>The first ten schools which registered received/will receive sponsored Operation Water Drop kits, it’s an excellent idea to use these kits soon to have background information about Saskatoon’s tap water quality, Guidelines for Canadian Drinking Water Quality, etc.</a:t>
            </a:r>
            <a:endParaRPr lang="en-US" sz="2000" dirty="0"/>
          </a:p>
          <a:p>
            <a:r>
              <a:rPr lang="en-US" sz="2000" dirty="0"/>
              <a:t>Open to K-12 students across Saskatoon.</a:t>
            </a:r>
          </a:p>
          <a:p>
            <a:r>
              <a:rPr lang="en-US" sz="2000" dirty="0"/>
              <a:t>The project must take place in </a:t>
            </a:r>
            <a:r>
              <a:rPr lang="en-US" sz="2000" dirty="0" smtClean="0"/>
              <a:t>Saskatoon.</a:t>
            </a:r>
            <a:endParaRPr lang="en-US" sz="2000" dirty="0"/>
          </a:p>
          <a:p>
            <a:r>
              <a:rPr lang="en-US" sz="2000" dirty="0"/>
              <a:t>Prizes will be a water bottle filling station for your school and a commemorative </a:t>
            </a:r>
            <a:r>
              <a:rPr lang="en-US" sz="2000" dirty="0" smtClean="0"/>
              <a:t>plaque.</a:t>
            </a:r>
            <a:endParaRPr lang="en-US" sz="2000" dirty="0"/>
          </a:p>
        </p:txBody>
      </p:sp>
    </p:spTree>
    <p:extLst>
      <p:ext uri="{BB962C8B-B14F-4D97-AF65-F5344CB8AC3E}">
        <p14:creationId xmlns:p14="http://schemas.microsoft.com/office/powerpoint/2010/main" val="1688200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7187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Competition Outline</a:t>
            </a:r>
            <a:endParaRPr lang="en-CA" dirty="0">
              <a:solidFill>
                <a:srgbClr val="0070C0"/>
              </a:solidFill>
            </a:endParaRPr>
          </a:p>
        </p:txBody>
      </p:sp>
      <p:sp>
        <p:nvSpPr>
          <p:cNvPr id="12" name="Content Placeholder 2"/>
          <p:cNvSpPr>
            <a:spLocks noGrp="1"/>
          </p:cNvSpPr>
          <p:nvPr>
            <p:ph idx="1"/>
          </p:nvPr>
        </p:nvSpPr>
        <p:spPr>
          <a:xfrm>
            <a:off x="625575" y="2181192"/>
            <a:ext cx="8596668" cy="2360755"/>
          </a:xfrm>
        </p:spPr>
        <p:txBody>
          <a:bodyPr>
            <a:normAutofit lnSpcReduction="10000"/>
          </a:bodyPr>
          <a:lstStyle/>
          <a:p>
            <a:r>
              <a:rPr lang="en-CA" sz="2000" dirty="0" smtClean="0"/>
              <a:t>Topics</a:t>
            </a:r>
            <a:endParaRPr lang="en-CA" sz="2000" dirty="0"/>
          </a:p>
          <a:p>
            <a:r>
              <a:rPr lang="en-CA" sz="2000" dirty="0"/>
              <a:t>Surveys</a:t>
            </a:r>
          </a:p>
          <a:p>
            <a:r>
              <a:rPr lang="en-CA" sz="2000" dirty="0"/>
              <a:t>Informing the Community</a:t>
            </a:r>
          </a:p>
          <a:p>
            <a:r>
              <a:rPr lang="en-CA" sz="2000" dirty="0"/>
              <a:t>Report</a:t>
            </a:r>
          </a:p>
          <a:p>
            <a:r>
              <a:rPr lang="en-CA" sz="2000" dirty="0"/>
              <a:t>Prizes</a:t>
            </a:r>
          </a:p>
          <a:p>
            <a:r>
              <a:rPr lang="en-CA" sz="2000" dirty="0"/>
              <a:t>Webinars</a:t>
            </a:r>
          </a:p>
        </p:txBody>
      </p:sp>
    </p:spTree>
    <p:extLst>
      <p:ext uri="{BB962C8B-B14F-4D97-AF65-F5344CB8AC3E}">
        <p14:creationId xmlns:p14="http://schemas.microsoft.com/office/powerpoint/2010/main" val="2951981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Saskatoon Skyline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63"/>
            <a:ext cx="8515102" cy="1319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879" y="289942"/>
            <a:ext cx="3195345" cy="1778659"/>
          </a:xfrm>
          <a:prstGeom prst="rect">
            <a:avLst/>
          </a:prstGeom>
        </p:spPr>
      </p:pic>
      <p:pic>
        <p:nvPicPr>
          <p:cNvPr id="6" name="Picture 5"/>
          <p:cNvPicPr>
            <a:picLocks noChangeAspect="1"/>
          </p:cNvPicPr>
          <p:nvPr/>
        </p:nvPicPr>
        <p:blipFill>
          <a:blip r:embed="rId4"/>
          <a:stretch>
            <a:fillRect/>
          </a:stretch>
        </p:blipFill>
        <p:spPr>
          <a:xfrm>
            <a:off x="-1" y="6625983"/>
            <a:ext cx="12192001" cy="253723"/>
          </a:xfrm>
          <a:prstGeom prst="rect">
            <a:avLst/>
          </a:prstGeom>
        </p:spPr>
      </p:pic>
      <p:sp>
        <p:nvSpPr>
          <p:cNvPr id="7" name="TextBox 6"/>
          <p:cNvSpPr txBox="1"/>
          <p:nvPr/>
        </p:nvSpPr>
        <p:spPr>
          <a:xfrm>
            <a:off x="10006638" y="6144060"/>
            <a:ext cx="2044461" cy="369332"/>
          </a:xfrm>
          <a:prstGeom prst="rect">
            <a:avLst/>
          </a:prstGeom>
          <a:noFill/>
        </p:spPr>
        <p:txBody>
          <a:bodyPr wrap="square" rtlCol="0">
            <a:spAutoFit/>
          </a:bodyPr>
          <a:lstStyle/>
          <a:p>
            <a:r>
              <a:rPr lang="en-US" dirty="0" smtClean="0">
                <a:hlinkClick r:id="rId5"/>
              </a:rPr>
              <a:t>www.safewater.org</a:t>
            </a:r>
            <a:r>
              <a:rPr lang="en-US" dirty="0" smtClean="0"/>
              <a:t> </a:t>
            </a:r>
            <a:endParaRPr lang="en-US" dirty="0"/>
          </a:p>
        </p:txBody>
      </p:sp>
      <p:pic>
        <p:nvPicPr>
          <p:cNvPr id="9" name="Picture 8"/>
          <p:cNvPicPr>
            <a:picLocks noChangeAspect="1"/>
          </p:cNvPicPr>
          <p:nvPr/>
        </p:nvPicPr>
        <p:blipFill>
          <a:blip r:embed="rId4"/>
          <a:stretch>
            <a:fillRect/>
          </a:stretch>
        </p:blipFill>
        <p:spPr>
          <a:xfrm>
            <a:off x="0" y="0"/>
            <a:ext cx="12192001" cy="253723"/>
          </a:xfrm>
          <a:prstGeom prst="rect">
            <a:avLst/>
          </a:prstGeom>
        </p:spPr>
      </p:pic>
      <p:sp>
        <p:nvSpPr>
          <p:cNvPr id="10" name="Title 1"/>
          <p:cNvSpPr txBox="1">
            <a:spLocks/>
          </p:cNvSpPr>
          <p:nvPr/>
        </p:nvSpPr>
        <p:spPr>
          <a:xfrm>
            <a:off x="441435" y="1619015"/>
            <a:ext cx="8596668" cy="7187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rgbClr val="0070C0"/>
                </a:solidFill>
              </a:rPr>
              <a:t>Surveys</a:t>
            </a:r>
            <a:endParaRPr lang="en-CA" dirty="0">
              <a:solidFill>
                <a:srgbClr val="0070C0"/>
              </a:solidFill>
            </a:endParaRPr>
          </a:p>
        </p:txBody>
      </p:sp>
      <p:sp>
        <p:nvSpPr>
          <p:cNvPr id="11" name="Content Placeholder 2"/>
          <p:cNvSpPr txBox="1">
            <a:spLocks/>
          </p:cNvSpPr>
          <p:nvPr/>
        </p:nvSpPr>
        <p:spPr>
          <a:xfrm>
            <a:off x="522058" y="2325554"/>
            <a:ext cx="11235745" cy="221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smtClean="0"/>
              <a:t>Create a sample group</a:t>
            </a:r>
          </a:p>
          <a:p>
            <a:pPr lvl="1"/>
            <a:r>
              <a:rPr lang="en-CA" sz="2000" dirty="0" smtClean="0"/>
              <a:t>Ask questions to your friends and family to create your sample community.</a:t>
            </a:r>
          </a:p>
          <a:p>
            <a:r>
              <a:rPr lang="en-CA" sz="2000" dirty="0" smtClean="0"/>
              <a:t>What questions to ask</a:t>
            </a:r>
          </a:p>
          <a:p>
            <a:pPr lvl="1"/>
            <a:r>
              <a:rPr lang="en-CA" sz="2000" dirty="0" smtClean="0"/>
              <a:t>Once you have decided on an issue to study, see how much your community knows about it already.</a:t>
            </a:r>
          </a:p>
          <a:p>
            <a:r>
              <a:rPr lang="en-CA" sz="2000" dirty="0" smtClean="0"/>
              <a:t>Follow up with the same questions after you’ve informed the group to see how big of a difference you have made.</a:t>
            </a:r>
          </a:p>
          <a:p>
            <a:pPr marL="457200" lvl="1" indent="0">
              <a:buFont typeface="Arial" panose="020B0604020202020204" pitchFamily="34" charset="0"/>
              <a:buNone/>
            </a:pPr>
            <a:endParaRPr lang="en-CA" dirty="0"/>
          </a:p>
        </p:txBody>
      </p:sp>
    </p:spTree>
    <p:extLst>
      <p:ext uri="{BB962C8B-B14F-4D97-AF65-F5344CB8AC3E}">
        <p14:creationId xmlns:p14="http://schemas.microsoft.com/office/powerpoint/2010/main" val="281725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TotalTime>
  <Words>1202</Words>
  <Application>Microsoft Office PowerPoint</Application>
  <PresentationFormat>Widescreen</PresentationFormat>
  <Paragraphs>184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Action on Canadian Water Attitudes</dc:title>
  <dc:creator>Tim Vogel</dc:creator>
  <cp:lastModifiedBy>Safe Drinking Water Foundation</cp:lastModifiedBy>
  <cp:revision>77</cp:revision>
  <dcterms:created xsi:type="dcterms:W3CDTF">2015-05-29T17:37:26Z</dcterms:created>
  <dcterms:modified xsi:type="dcterms:W3CDTF">2017-10-13T22:54:10Z</dcterms:modified>
</cp:coreProperties>
</file>