
<file path=[Content_Types].xml><?xml version="1.0" encoding="utf-8"?>
<Types xmlns="http://schemas.openxmlformats.org/package/2006/content-types"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21" d="100"/>
          <a:sy n="121" d="100"/>
        </p:scale>
        <p:origin x="1236" y="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5DAE01-0222-458B-B0AC-1104DDAE84FB}" type="datetimeFigureOut">
              <a:rPr lang="en-US" smtClean="0"/>
              <a:t>6/30/2022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5E9936-EBF4-434E-924C-50844243D4D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5DAE01-0222-458B-B0AC-1104DDAE84FB}" type="datetimeFigureOut">
              <a:rPr lang="en-US" smtClean="0"/>
              <a:t>6/30/2022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5E9936-EBF4-434E-924C-50844243D4D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5DAE01-0222-458B-B0AC-1104DDAE84FB}" type="datetimeFigureOut">
              <a:rPr lang="en-US" smtClean="0"/>
              <a:t>6/30/2022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5E9936-EBF4-434E-924C-50844243D4D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5DAE01-0222-458B-B0AC-1104DDAE84FB}" type="datetimeFigureOut">
              <a:rPr lang="en-US" smtClean="0"/>
              <a:t>6/30/2022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5E9936-EBF4-434E-924C-50844243D4D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5DAE01-0222-458B-B0AC-1104DDAE84FB}" type="datetimeFigureOut">
              <a:rPr lang="en-US" smtClean="0"/>
              <a:t>6/30/2022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5E9936-EBF4-434E-924C-50844243D4D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5DAE01-0222-458B-B0AC-1104DDAE84FB}" type="datetimeFigureOut">
              <a:rPr lang="en-US" smtClean="0"/>
              <a:t>6/30/2022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5E9936-EBF4-434E-924C-50844243D4D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5DAE01-0222-458B-B0AC-1104DDAE84FB}" type="datetimeFigureOut">
              <a:rPr lang="en-US" smtClean="0"/>
              <a:t>6/30/2022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5E9936-EBF4-434E-924C-50844243D4D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5DAE01-0222-458B-B0AC-1104DDAE84FB}" type="datetimeFigureOut">
              <a:rPr lang="en-US" smtClean="0"/>
              <a:t>6/30/2022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5E9936-EBF4-434E-924C-50844243D4D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5DAE01-0222-458B-B0AC-1104DDAE84FB}" type="datetimeFigureOut">
              <a:rPr lang="en-US" smtClean="0"/>
              <a:t>6/30/2022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5E9936-EBF4-434E-924C-50844243D4D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5DAE01-0222-458B-B0AC-1104DDAE84FB}" type="datetimeFigureOut">
              <a:rPr lang="en-US" smtClean="0"/>
              <a:t>6/30/2022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5E9936-EBF4-434E-924C-50844243D4D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5DAE01-0222-458B-B0AC-1104DDAE84FB}" type="datetimeFigureOut">
              <a:rPr lang="en-US" smtClean="0"/>
              <a:t>6/30/2022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5E9936-EBF4-434E-924C-50844243D4D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D5DAE01-0222-458B-B0AC-1104DDAE84FB}" type="datetimeFigureOut">
              <a:rPr lang="en-US" smtClean="0"/>
              <a:t>6/30/2022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5E9936-EBF4-434E-924C-50844243D4D6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em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emf"/><Relationship Id="rId4" Type="http://schemas.openxmlformats.org/officeDocument/2006/relationships/image" Target="../media/image12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emf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emf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emf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emf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emf"/><Relationship Id="rId4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emf"/><Relationship Id="rId4" Type="http://schemas.openxmlformats.org/officeDocument/2006/relationships/image" Target="../media/image9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emf"/><Relationship Id="rId4" Type="http://schemas.openxmlformats.org/officeDocument/2006/relationships/image" Target="../media/image10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emf"/><Relationship Id="rId4" Type="http://schemas.openxmlformats.org/officeDocument/2006/relationships/image" Target="../media/image11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9600" y="1066800"/>
            <a:ext cx="7772400" cy="3962400"/>
          </a:xfrm>
        </p:spPr>
        <p:txBody>
          <a:bodyPr>
            <a:noAutofit/>
          </a:bodyPr>
          <a:lstStyle/>
          <a:p>
            <a:r>
              <a:rPr lang="en-US" sz="6000" dirty="0" smtClean="0"/>
              <a:t/>
            </a:r>
            <a:br>
              <a:rPr lang="en-US" sz="6000" dirty="0" smtClean="0"/>
            </a:br>
            <a:r>
              <a:rPr lang="en-US" sz="6000" dirty="0" smtClean="0"/>
              <a:t> </a:t>
            </a:r>
            <a:br>
              <a:rPr lang="en-US" sz="6000" dirty="0" smtClean="0"/>
            </a:br>
            <a:endParaRPr lang="en-US" sz="6000" dirty="0"/>
          </a:p>
        </p:txBody>
      </p:sp>
      <p:pic>
        <p:nvPicPr>
          <p:cNvPr id="4" name="Picture 14" descr="background.jpg                                                 000A693BMacintosh HD                   7C25B080: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1057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5" descr="background_bottom.jpg                                          000A693BMacintosh HD                   7C25B080: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0" y="6669088"/>
            <a:ext cx="9144000" cy="188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990600" y="2362200"/>
            <a:ext cx="7086600" cy="707886"/>
          </a:xfrm>
          <a:prstGeom prst="rect">
            <a:avLst/>
          </a:prstGeom>
          <a:ln w="76200" cmpd="tri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000" dirty="0" err="1" smtClean="0"/>
              <a:t>Analyse</a:t>
            </a:r>
            <a:r>
              <a:rPr lang="en-US" sz="4000" dirty="0" smtClean="0"/>
              <a:t> </a:t>
            </a:r>
            <a:r>
              <a:rPr lang="en-US" sz="4000" smtClean="0"/>
              <a:t>de sulfate</a:t>
            </a:r>
            <a:endParaRPr lang="en-US" sz="4000" dirty="0"/>
          </a:p>
        </p:txBody>
      </p:sp>
      <p:pic>
        <p:nvPicPr>
          <p:cNvPr id="6" name="Picture 5"/>
          <p:cNvPicPr/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6934200" y="304800"/>
            <a:ext cx="1514475" cy="771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9600" y="1066800"/>
            <a:ext cx="7772400" cy="3962400"/>
          </a:xfrm>
        </p:spPr>
        <p:txBody>
          <a:bodyPr>
            <a:noAutofit/>
          </a:bodyPr>
          <a:lstStyle/>
          <a:p>
            <a:r>
              <a:rPr lang="en-US" sz="6000" dirty="0" smtClean="0"/>
              <a:t/>
            </a:r>
            <a:br>
              <a:rPr lang="en-US" sz="6000" dirty="0" smtClean="0"/>
            </a:br>
            <a:r>
              <a:rPr lang="en-US" sz="6000" dirty="0" smtClean="0"/>
              <a:t> </a:t>
            </a:r>
            <a:br>
              <a:rPr lang="en-US" sz="6000" dirty="0" smtClean="0"/>
            </a:br>
            <a:endParaRPr lang="en-US" sz="6000" dirty="0"/>
          </a:p>
        </p:txBody>
      </p:sp>
      <p:pic>
        <p:nvPicPr>
          <p:cNvPr id="4" name="Picture 14" descr="background.jpg                                                 000A693BMacintosh HD                   7C25B080: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1057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6" name="Straight Connector 5"/>
          <p:cNvCxnSpPr/>
          <p:nvPr/>
        </p:nvCxnSpPr>
        <p:spPr>
          <a:xfrm>
            <a:off x="838200" y="2514600"/>
            <a:ext cx="72390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Picture 25" descr="background_bottom.jpg                                          000A693BMacintosh HD                   7C25B080: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0" y="6669088"/>
            <a:ext cx="9144000" cy="188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0" name="Picture 2" descr="C:\Documents and Settings\HP_Owner\My Documents\My Pictures\High School OWD Kit\High School OWD Kit 064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1752600" y="2590800"/>
            <a:ext cx="5334000" cy="4001140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762000" y="1219200"/>
            <a:ext cx="75438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13.  </a:t>
            </a:r>
            <a:r>
              <a:rPr lang="en-US" sz="1400" dirty="0" err="1" smtClean="0"/>
              <a:t>Déterminez</a:t>
            </a:r>
            <a:r>
              <a:rPr lang="en-US" sz="1400" dirty="0" smtClean="0"/>
              <a:t> </a:t>
            </a:r>
            <a:r>
              <a:rPr lang="en-US" sz="1400" dirty="0" err="1" smtClean="0"/>
              <a:t>l’opacité</a:t>
            </a:r>
            <a:r>
              <a:rPr lang="en-US" sz="1400" dirty="0" smtClean="0"/>
              <a:t> des </a:t>
            </a:r>
            <a:r>
              <a:rPr lang="en-US" sz="1400" dirty="0" err="1" smtClean="0"/>
              <a:t>tasses</a:t>
            </a:r>
            <a:r>
              <a:rPr lang="en-US" sz="1400" dirty="0" smtClean="0"/>
              <a:t> </a:t>
            </a:r>
            <a:r>
              <a:rPr lang="en-US" sz="1400" dirty="0" err="1" smtClean="0"/>
              <a:t>comparativement</a:t>
            </a:r>
            <a:r>
              <a:rPr lang="en-US" sz="1400" dirty="0" smtClean="0"/>
              <a:t> à </a:t>
            </a:r>
            <a:r>
              <a:rPr lang="en-US" sz="1400" dirty="0" err="1" smtClean="0"/>
              <a:t>l’échantillon</a:t>
            </a:r>
            <a:r>
              <a:rPr lang="en-US" sz="1400" dirty="0" smtClean="0"/>
              <a:t> de </a:t>
            </a:r>
            <a:r>
              <a:rPr lang="en-US" sz="1400" dirty="0" err="1" smtClean="0"/>
              <a:t>valeur</a:t>
            </a:r>
            <a:r>
              <a:rPr lang="en-US" sz="1400" dirty="0" smtClean="0"/>
              <a:t> </a:t>
            </a:r>
            <a:r>
              <a:rPr lang="en-US" sz="1400" dirty="0" err="1" smtClean="0"/>
              <a:t>limite</a:t>
            </a:r>
            <a:r>
              <a:rPr lang="en-US" sz="1400" dirty="0" smtClean="0"/>
              <a:t> </a:t>
            </a:r>
            <a:r>
              <a:rPr lang="en-US" sz="1400" dirty="0" err="1" smtClean="0"/>
              <a:t>recommandée</a:t>
            </a:r>
            <a:r>
              <a:rPr lang="en-US" sz="1400" dirty="0" smtClean="0"/>
              <a:t> par le Canada (VLRC) (plus </a:t>
            </a:r>
            <a:r>
              <a:rPr lang="en-US" sz="1400" dirty="0" err="1" smtClean="0"/>
              <a:t>ou</a:t>
            </a:r>
            <a:r>
              <a:rPr lang="en-US" sz="1400" dirty="0" smtClean="0"/>
              <a:t> </a:t>
            </a:r>
            <a:r>
              <a:rPr lang="en-US" sz="1400" dirty="0" err="1" smtClean="0"/>
              <a:t>moins</a:t>
            </a:r>
            <a:r>
              <a:rPr lang="en-US" sz="1400" dirty="0" smtClean="0"/>
              <a:t> opaque) et </a:t>
            </a:r>
            <a:r>
              <a:rPr lang="en-US" sz="1400" dirty="0" err="1" smtClean="0"/>
              <a:t>notez</a:t>
            </a:r>
            <a:r>
              <a:rPr lang="en-US" sz="1400" dirty="0" smtClean="0"/>
              <a:t> les </a:t>
            </a:r>
            <a:r>
              <a:rPr lang="en-US" sz="1400" dirty="0" err="1" smtClean="0"/>
              <a:t>résultats</a:t>
            </a:r>
            <a:r>
              <a:rPr lang="en-US" sz="1400" dirty="0" smtClean="0"/>
              <a:t>. </a:t>
            </a:r>
            <a:r>
              <a:rPr lang="en-US" sz="1400" b="1" dirty="0" err="1" smtClean="0"/>
              <a:t>Résultats</a:t>
            </a:r>
            <a:r>
              <a:rPr lang="en-US" sz="1400" b="1" dirty="0" smtClean="0"/>
              <a:t>:  </a:t>
            </a:r>
            <a:r>
              <a:rPr lang="en-US" sz="1400" dirty="0" err="1" smtClean="0"/>
              <a:t>L’échantillon</a:t>
            </a:r>
            <a:r>
              <a:rPr lang="en-US" sz="1400" dirty="0" smtClean="0"/>
              <a:t> de </a:t>
            </a:r>
            <a:r>
              <a:rPr lang="en-US" sz="1400" dirty="0" err="1" smtClean="0"/>
              <a:t>valeur</a:t>
            </a:r>
            <a:r>
              <a:rPr lang="en-US" sz="1400" dirty="0" smtClean="0"/>
              <a:t> </a:t>
            </a:r>
            <a:r>
              <a:rPr lang="en-US" sz="1400" dirty="0" err="1" smtClean="0"/>
              <a:t>limite</a:t>
            </a:r>
            <a:r>
              <a:rPr lang="en-US" sz="1400" dirty="0" smtClean="0"/>
              <a:t> </a:t>
            </a:r>
            <a:r>
              <a:rPr lang="en-US" sz="1400" dirty="0" err="1" smtClean="0"/>
              <a:t>recommandée</a:t>
            </a:r>
            <a:r>
              <a:rPr lang="en-US" sz="1400" dirty="0" smtClean="0"/>
              <a:t> par le Canada pour le sulfate </a:t>
            </a:r>
            <a:r>
              <a:rPr lang="en-US" sz="1400" dirty="0" err="1" smtClean="0"/>
              <a:t>devrait</a:t>
            </a:r>
            <a:r>
              <a:rPr lang="en-US" sz="1400" dirty="0" smtClean="0"/>
              <a:t> </a:t>
            </a:r>
            <a:r>
              <a:rPr lang="en-US" sz="1400" dirty="0" err="1" smtClean="0"/>
              <a:t>être</a:t>
            </a:r>
            <a:r>
              <a:rPr lang="en-US" sz="1400" dirty="0" smtClean="0"/>
              <a:t> opaque. </a:t>
            </a:r>
            <a:r>
              <a:rPr lang="en-US" sz="1400" dirty="0" err="1" smtClean="0"/>
              <a:t>L’échantillon</a:t>
            </a:r>
            <a:r>
              <a:rPr lang="en-US" sz="1400" dirty="0" smtClean="0"/>
              <a:t> </a:t>
            </a:r>
            <a:r>
              <a:rPr lang="en-US" sz="1400" dirty="0" err="1" smtClean="0"/>
              <a:t>d’eau</a:t>
            </a:r>
            <a:r>
              <a:rPr lang="en-US" sz="1400" dirty="0" smtClean="0"/>
              <a:t> </a:t>
            </a:r>
            <a:r>
              <a:rPr lang="en-US" sz="1400" dirty="0" err="1" smtClean="0"/>
              <a:t>traitée</a:t>
            </a:r>
            <a:r>
              <a:rPr lang="en-US" sz="1400" dirty="0" smtClean="0"/>
              <a:t> </a:t>
            </a:r>
            <a:r>
              <a:rPr lang="en-US" sz="1400" dirty="0" err="1" smtClean="0"/>
              <a:t>provenant</a:t>
            </a:r>
            <a:r>
              <a:rPr lang="en-US" sz="1400" dirty="0" smtClean="0"/>
              <a:t> de la </a:t>
            </a:r>
            <a:r>
              <a:rPr lang="en-US" sz="1400" dirty="0" err="1" smtClean="0"/>
              <a:t>communauté</a:t>
            </a:r>
            <a:r>
              <a:rPr lang="en-US" sz="1400" dirty="0" smtClean="0"/>
              <a:t> locale (ETCL) </a:t>
            </a:r>
            <a:r>
              <a:rPr lang="en-US" sz="1400" dirty="0" err="1" smtClean="0"/>
              <a:t>peut</a:t>
            </a:r>
            <a:r>
              <a:rPr lang="en-US" sz="1400" dirty="0" smtClean="0"/>
              <a:t> </a:t>
            </a:r>
            <a:r>
              <a:rPr lang="en-US" sz="1400" dirty="0" err="1" smtClean="0"/>
              <a:t>être</a:t>
            </a:r>
            <a:r>
              <a:rPr lang="en-US" sz="1400" dirty="0" smtClean="0"/>
              <a:t> opaque </a:t>
            </a:r>
            <a:r>
              <a:rPr lang="en-US" sz="1400" dirty="0" err="1" smtClean="0"/>
              <a:t>ou</a:t>
            </a:r>
            <a:r>
              <a:rPr lang="en-US" sz="1400" dirty="0" smtClean="0"/>
              <a:t> pas. Si </a:t>
            </a:r>
            <a:r>
              <a:rPr lang="en-US" sz="1400" dirty="0" err="1" smtClean="0"/>
              <a:t>l’échantillon</a:t>
            </a:r>
            <a:r>
              <a:rPr lang="en-US" sz="1400" dirty="0" smtClean="0"/>
              <a:t> ETCL </a:t>
            </a:r>
            <a:r>
              <a:rPr lang="en-US" sz="1400" dirty="0" err="1" smtClean="0"/>
              <a:t>est</a:t>
            </a:r>
            <a:r>
              <a:rPr lang="en-US" sz="1400" dirty="0" smtClean="0"/>
              <a:t> </a:t>
            </a:r>
            <a:r>
              <a:rPr lang="en-US" sz="1400" dirty="0" err="1" smtClean="0"/>
              <a:t>moins</a:t>
            </a:r>
            <a:r>
              <a:rPr lang="en-US" sz="1400" dirty="0" smtClean="0"/>
              <a:t> opaque </a:t>
            </a:r>
            <a:r>
              <a:rPr lang="en-US" sz="1400" dirty="0" err="1" smtClean="0"/>
              <a:t>que</a:t>
            </a:r>
            <a:r>
              <a:rPr lang="en-US" sz="1400" dirty="0" smtClean="0"/>
              <a:t> </a:t>
            </a:r>
            <a:r>
              <a:rPr lang="en-US" sz="1400" dirty="0" err="1" smtClean="0"/>
              <a:t>l’échantillon</a:t>
            </a:r>
            <a:r>
              <a:rPr lang="en-US" sz="1400" dirty="0" smtClean="0"/>
              <a:t> de VLRC pour sulfate, </a:t>
            </a:r>
            <a:r>
              <a:rPr lang="en-US" sz="1400" dirty="0" err="1" smtClean="0"/>
              <a:t>alors</a:t>
            </a:r>
            <a:r>
              <a:rPr lang="en-US" sz="1400" dirty="0" smtClean="0"/>
              <a:t> </a:t>
            </a:r>
            <a:r>
              <a:rPr lang="en-US" sz="1400" dirty="0" err="1" smtClean="0"/>
              <a:t>l’eau</a:t>
            </a:r>
            <a:r>
              <a:rPr lang="en-US" sz="1400" dirty="0" smtClean="0"/>
              <a:t> </a:t>
            </a:r>
            <a:r>
              <a:rPr lang="en-US" sz="1400" dirty="0" err="1" smtClean="0"/>
              <a:t>est</a:t>
            </a:r>
            <a:r>
              <a:rPr lang="en-US" sz="1400" dirty="0" smtClean="0"/>
              <a:t> aux </a:t>
            </a:r>
            <a:r>
              <a:rPr lang="en-US" sz="1400" dirty="0" err="1" smtClean="0"/>
              <a:t>normes</a:t>
            </a:r>
            <a:r>
              <a:rPr lang="en-US" sz="1400" dirty="0" smtClean="0"/>
              <a:t> de sulfate </a:t>
            </a:r>
            <a:r>
              <a:rPr lang="en-US" sz="1400" dirty="0" err="1" smtClean="0"/>
              <a:t>recommandées</a:t>
            </a:r>
            <a:r>
              <a:rPr lang="en-US" sz="1400" dirty="0" smtClean="0"/>
              <a:t>, (500 mg/l </a:t>
            </a:r>
            <a:r>
              <a:rPr lang="en-US" sz="1400" dirty="0" err="1" smtClean="0"/>
              <a:t>ou</a:t>
            </a:r>
            <a:r>
              <a:rPr lang="en-US" sz="1400" dirty="0" smtClean="0"/>
              <a:t> </a:t>
            </a:r>
            <a:r>
              <a:rPr lang="en-US" sz="1400" dirty="0" err="1" smtClean="0"/>
              <a:t>moins</a:t>
            </a:r>
            <a:r>
              <a:rPr lang="en-US" sz="1400" dirty="0" smtClean="0"/>
              <a:t>). </a:t>
            </a:r>
            <a:r>
              <a:rPr lang="en-US" sz="1400" dirty="0" err="1" smtClean="0"/>
              <a:t>L’échantillon</a:t>
            </a:r>
            <a:r>
              <a:rPr lang="en-US" sz="1400" dirty="0" smtClean="0"/>
              <a:t> </a:t>
            </a:r>
            <a:r>
              <a:rPr lang="en-US" sz="1400" dirty="0" err="1" smtClean="0"/>
              <a:t>témoin</a:t>
            </a:r>
            <a:r>
              <a:rPr lang="en-US" sz="1400" dirty="0" smtClean="0"/>
              <a:t> ne </a:t>
            </a:r>
            <a:r>
              <a:rPr lang="en-US" sz="1400" dirty="0" err="1" smtClean="0"/>
              <a:t>devrait</a:t>
            </a:r>
            <a:r>
              <a:rPr lang="en-US" sz="1400" dirty="0" smtClean="0"/>
              <a:t> pas </a:t>
            </a:r>
            <a:r>
              <a:rPr lang="en-US" sz="1400" dirty="0" err="1" smtClean="0"/>
              <a:t>être</a:t>
            </a:r>
            <a:r>
              <a:rPr lang="en-US" sz="1400" dirty="0" smtClean="0"/>
              <a:t> opaque de tout.</a:t>
            </a:r>
            <a:endParaRPr lang="en-US" sz="1400" b="1" dirty="0"/>
          </a:p>
        </p:txBody>
      </p:sp>
      <p:pic>
        <p:nvPicPr>
          <p:cNvPr id="8" name="Picture 7"/>
          <p:cNvPicPr/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6934200" y="304800"/>
            <a:ext cx="1514475" cy="771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9600" y="1066800"/>
            <a:ext cx="7772400" cy="3962400"/>
          </a:xfrm>
        </p:spPr>
        <p:txBody>
          <a:bodyPr>
            <a:noAutofit/>
          </a:bodyPr>
          <a:lstStyle/>
          <a:p>
            <a:r>
              <a:rPr lang="en-US" sz="6000" dirty="0" smtClean="0"/>
              <a:t/>
            </a:r>
            <a:br>
              <a:rPr lang="en-US" sz="6000" dirty="0" smtClean="0"/>
            </a:br>
            <a:r>
              <a:rPr lang="en-US" sz="6000" dirty="0" smtClean="0"/>
              <a:t> </a:t>
            </a:r>
            <a:br>
              <a:rPr lang="en-US" sz="6000" dirty="0" smtClean="0"/>
            </a:br>
            <a:endParaRPr lang="en-US" sz="6000" dirty="0"/>
          </a:p>
        </p:txBody>
      </p:sp>
      <p:pic>
        <p:nvPicPr>
          <p:cNvPr id="4" name="Picture 14" descr="background.jpg                                                 000A693BMacintosh HD                   7C25B080: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1057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6" name="Straight Connector 5"/>
          <p:cNvCxnSpPr/>
          <p:nvPr/>
        </p:nvCxnSpPr>
        <p:spPr>
          <a:xfrm>
            <a:off x="838200" y="2514600"/>
            <a:ext cx="72390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Picture 25" descr="background_bottom.jpg                                          000A693BMacintosh HD                   7C25B080: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0" y="6669088"/>
            <a:ext cx="9144000" cy="188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752600" y="2813767"/>
            <a:ext cx="5343524" cy="3562349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914400" y="838200"/>
            <a:ext cx="70866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n-US" dirty="0" err="1" smtClean="0"/>
              <a:t>Étiquetez</a:t>
            </a:r>
            <a:r>
              <a:rPr lang="en-US" dirty="0" smtClean="0"/>
              <a:t> les 3 </a:t>
            </a:r>
            <a:r>
              <a:rPr lang="en-US" dirty="0" err="1" smtClean="0"/>
              <a:t>tasses</a:t>
            </a:r>
            <a:r>
              <a:rPr lang="en-US" dirty="0" smtClean="0"/>
              <a:t> en </a:t>
            </a:r>
            <a:r>
              <a:rPr lang="en-US" dirty="0" err="1" smtClean="0"/>
              <a:t>plastique</a:t>
            </a:r>
            <a:r>
              <a:rPr lang="en-US" dirty="0" smtClean="0"/>
              <a:t> avec le </a:t>
            </a:r>
            <a:r>
              <a:rPr lang="en-US" dirty="0" err="1" smtClean="0"/>
              <a:t>numéro</a:t>
            </a:r>
            <a:r>
              <a:rPr lang="en-US" dirty="0" smtClean="0"/>
              <a:t> et le nom </a:t>
            </a:r>
            <a:r>
              <a:rPr lang="en-US" dirty="0" err="1" smtClean="0"/>
              <a:t>approprié</a:t>
            </a:r>
            <a:r>
              <a:rPr lang="en-US" dirty="0" smtClean="0"/>
              <a:t>:</a:t>
            </a:r>
          </a:p>
          <a:p>
            <a:pPr marL="342900" indent="-342900"/>
            <a:r>
              <a:rPr lang="en-US" dirty="0" smtClean="0"/>
              <a:t>       #1 – </a:t>
            </a:r>
            <a:r>
              <a:rPr lang="en-US" dirty="0" err="1" smtClean="0"/>
              <a:t>témoin</a:t>
            </a:r>
            <a:r>
              <a:rPr lang="en-US" dirty="0" smtClean="0"/>
              <a:t> (eau </a:t>
            </a:r>
            <a:r>
              <a:rPr lang="en-US" dirty="0" err="1" smtClean="0"/>
              <a:t>déionisée</a:t>
            </a:r>
            <a:r>
              <a:rPr lang="en-US" dirty="0" smtClean="0"/>
              <a:t> - DI)</a:t>
            </a:r>
            <a:br>
              <a:rPr lang="en-US" dirty="0" smtClean="0"/>
            </a:br>
            <a:r>
              <a:rPr lang="en-US" dirty="0" smtClean="0"/>
              <a:t>#2 – Échantillon de </a:t>
            </a:r>
            <a:r>
              <a:rPr lang="en-US" dirty="0" err="1" smtClean="0"/>
              <a:t>valeur</a:t>
            </a:r>
            <a:r>
              <a:rPr lang="en-US" dirty="0" smtClean="0"/>
              <a:t> </a:t>
            </a:r>
            <a:r>
              <a:rPr lang="en-US" dirty="0" err="1" smtClean="0"/>
              <a:t>limite</a:t>
            </a:r>
            <a:r>
              <a:rPr lang="en-US" dirty="0" smtClean="0"/>
              <a:t> des </a:t>
            </a:r>
            <a:r>
              <a:rPr lang="en-US" dirty="0" err="1" smtClean="0"/>
              <a:t>recommandations</a:t>
            </a:r>
            <a:r>
              <a:rPr lang="en-US" dirty="0" smtClean="0"/>
              <a:t> </a:t>
            </a:r>
            <a:r>
              <a:rPr lang="en-US" dirty="0" err="1" smtClean="0"/>
              <a:t>canadiennes</a:t>
            </a:r>
            <a:r>
              <a:rPr lang="en-US" dirty="0" smtClean="0"/>
              <a:t> (VLRC) pour sulfate</a:t>
            </a:r>
            <a:br>
              <a:rPr lang="en-US" dirty="0" smtClean="0"/>
            </a:br>
            <a:r>
              <a:rPr lang="en-US" dirty="0" smtClean="0"/>
              <a:t>#3 – Eau </a:t>
            </a:r>
            <a:r>
              <a:rPr lang="en-US" dirty="0" err="1" smtClean="0"/>
              <a:t>traitée</a:t>
            </a:r>
            <a:r>
              <a:rPr lang="en-US" dirty="0" smtClean="0"/>
              <a:t> </a:t>
            </a:r>
            <a:r>
              <a:rPr lang="en-US" dirty="0" err="1" smtClean="0"/>
              <a:t>provenant</a:t>
            </a:r>
            <a:r>
              <a:rPr lang="en-US" dirty="0" smtClean="0"/>
              <a:t> de la </a:t>
            </a:r>
            <a:r>
              <a:rPr lang="en-US" dirty="0" err="1" smtClean="0"/>
              <a:t>communauté</a:t>
            </a:r>
            <a:r>
              <a:rPr lang="en-US" dirty="0" smtClean="0"/>
              <a:t> locale (ETCL)</a:t>
            </a:r>
            <a:endParaRPr lang="en-US" dirty="0"/>
          </a:p>
        </p:txBody>
      </p:sp>
      <p:pic>
        <p:nvPicPr>
          <p:cNvPr id="8" name="Picture 7"/>
          <p:cNvPicPr/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6934200" y="304800"/>
            <a:ext cx="1514475" cy="771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9600" y="1066800"/>
            <a:ext cx="7772400" cy="3962400"/>
          </a:xfrm>
        </p:spPr>
        <p:txBody>
          <a:bodyPr>
            <a:noAutofit/>
          </a:bodyPr>
          <a:lstStyle/>
          <a:p>
            <a:r>
              <a:rPr lang="en-US" sz="6000" dirty="0" smtClean="0"/>
              <a:t/>
            </a:r>
            <a:br>
              <a:rPr lang="en-US" sz="6000" dirty="0" smtClean="0"/>
            </a:br>
            <a:r>
              <a:rPr lang="en-US" sz="6000" dirty="0" smtClean="0"/>
              <a:t> </a:t>
            </a:r>
            <a:br>
              <a:rPr lang="en-US" sz="6000" dirty="0" smtClean="0"/>
            </a:br>
            <a:endParaRPr lang="en-US" sz="6000" dirty="0"/>
          </a:p>
        </p:txBody>
      </p:sp>
      <p:pic>
        <p:nvPicPr>
          <p:cNvPr id="4" name="Picture 14" descr="background.jpg                                                 000A693BMacintosh HD                   7C25B080: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1057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6" name="Straight Connector 5"/>
          <p:cNvCxnSpPr/>
          <p:nvPr/>
        </p:nvCxnSpPr>
        <p:spPr>
          <a:xfrm>
            <a:off x="838200" y="2514600"/>
            <a:ext cx="72390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Picture 25" descr="background_bottom.jpg                                          000A693BMacintosh HD                   7C25B080: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0" y="6669088"/>
            <a:ext cx="9144000" cy="188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752600" y="2813370"/>
            <a:ext cx="5334000" cy="3556000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762000" y="1371600"/>
            <a:ext cx="74676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2.  </a:t>
            </a:r>
            <a:r>
              <a:rPr lang="en-US" sz="2400" dirty="0" err="1" smtClean="0"/>
              <a:t>Étiquetez</a:t>
            </a:r>
            <a:r>
              <a:rPr lang="en-US" sz="2400" dirty="0" smtClean="0"/>
              <a:t> les 2 pipettes: DI (pour </a:t>
            </a:r>
            <a:r>
              <a:rPr lang="en-US" sz="2400" dirty="0" err="1" smtClean="0"/>
              <a:t>l’eau</a:t>
            </a:r>
            <a:r>
              <a:rPr lang="en-US" sz="2400" dirty="0" smtClean="0"/>
              <a:t> </a:t>
            </a:r>
            <a:r>
              <a:rPr lang="en-US" sz="2400" dirty="0" err="1" smtClean="0"/>
              <a:t>déionisée</a:t>
            </a:r>
            <a:r>
              <a:rPr lang="en-US" sz="2400" dirty="0" smtClean="0"/>
              <a:t>) et ETCL (pour </a:t>
            </a:r>
            <a:r>
              <a:rPr lang="en-US" sz="2400" dirty="0" err="1" smtClean="0"/>
              <a:t>l’eau</a:t>
            </a:r>
            <a:r>
              <a:rPr lang="en-US" sz="2400" dirty="0" smtClean="0"/>
              <a:t> </a:t>
            </a:r>
            <a:r>
              <a:rPr lang="en-US" sz="2400" dirty="0" err="1" smtClean="0"/>
              <a:t>traitée</a:t>
            </a:r>
            <a:r>
              <a:rPr lang="en-US" sz="2400" dirty="0" smtClean="0"/>
              <a:t> </a:t>
            </a:r>
            <a:r>
              <a:rPr lang="en-US" sz="2400" dirty="0" err="1" smtClean="0"/>
              <a:t>provenant</a:t>
            </a:r>
            <a:r>
              <a:rPr lang="en-US" sz="2400" dirty="0" smtClean="0"/>
              <a:t> de la </a:t>
            </a:r>
            <a:r>
              <a:rPr lang="en-US" sz="2400" dirty="0" err="1" smtClean="0"/>
              <a:t>communauté</a:t>
            </a:r>
            <a:r>
              <a:rPr lang="en-US" sz="2400" dirty="0" smtClean="0"/>
              <a:t> locale).</a:t>
            </a:r>
            <a:endParaRPr lang="en-US" sz="2400" dirty="0"/>
          </a:p>
        </p:txBody>
      </p:sp>
      <p:pic>
        <p:nvPicPr>
          <p:cNvPr id="8" name="Picture 7"/>
          <p:cNvPicPr/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6934200" y="304800"/>
            <a:ext cx="1514475" cy="771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9600" y="1066800"/>
            <a:ext cx="7772400" cy="3962400"/>
          </a:xfrm>
        </p:spPr>
        <p:txBody>
          <a:bodyPr>
            <a:noAutofit/>
          </a:bodyPr>
          <a:lstStyle/>
          <a:p>
            <a:r>
              <a:rPr lang="en-US" sz="6000" dirty="0" smtClean="0"/>
              <a:t/>
            </a:r>
            <a:br>
              <a:rPr lang="en-US" sz="6000" dirty="0" smtClean="0"/>
            </a:br>
            <a:r>
              <a:rPr lang="en-US" sz="6000" dirty="0" smtClean="0"/>
              <a:t> </a:t>
            </a:r>
            <a:br>
              <a:rPr lang="en-US" sz="6000" dirty="0" smtClean="0"/>
            </a:br>
            <a:endParaRPr lang="en-US" sz="6000" dirty="0"/>
          </a:p>
        </p:txBody>
      </p:sp>
      <p:pic>
        <p:nvPicPr>
          <p:cNvPr id="4" name="Picture 14" descr="background.jpg                                                 000A693BMacintosh HD                   7C25B080: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1057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6" name="Straight Connector 5"/>
          <p:cNvCxnSpPr/>
          <p:nvPr/>
        </p:nvCxnSpPr>
        <p:spPr>
          <a:xfrm>
            <a:off x="838200" y="2514600"/>
            <a:ext cx="72390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Picture 25" descr="background_bottom.jpg                                          000A693BMacintosh HD                   7C25B080: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0" y="6669088"/>
            <a:ext cx="9144000" cy="188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162087" y="2590800"/>
            <a:ext cx="2667426" cy="4001140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762000" y="1752600"/>
            <a:ext cx="7543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3.  En </a:t>
            </a:r>
            <a:r>
              <a:rPr lang="en-US" sz="2400" dirty="0" err="1" smtClean="0"/>
              <a:t>utilisant</a:t>
            </a:r>
            <a:r>
              <a:rPr lang="en-US" sz="2400" dirty="0" smtClean="0"/>
              <a:t> le </a:t>
            </a:r>
            <a:r>
              <a:rPr lang="en-US" sz="2400" dirty="0" err="1" smtClean="0"/>
              <a:t>cylindre</a:t>
            </a:r>
            <a:r>
              <a:rPr lang="en-US" sz="2400" dirty="0" smtClean="0"/>
              <a:t> </a:t>
            </a:r>
            <a:r>
              <a:rPr lang="en-US" sz="2400" dirty="0" err="1" smtClean="0"/>
              <a:t>gradué</a:t>
            </a:r>
            <a:r>
              <a:rPr lang="en-US" sz="2400" dirty="0" smtClean="0"/>
              <a:t>, </a:t>
            </a:r>
            <a:r>
              <a:rPr lang="en-US" sz="2400" dirty="0" err="1" smtClean="0"/>
              <a:t>verser</a:t>
            </a:r>
            <a:r>
              <a:rPr lang="en-US" sz="2400" dirty="0" smtClean="0"/>
              <a:t> 25 ml </a:t>
            </a:r>
            <a:r>
              <a:rPr lang="en-US" sz="2400" dirty="0" err="1" smtClean="0"/>
              <a:t>d’eau</a:t>
            </a:r>
            <a:r>
              <a:rPr lang="en-US" sz="2400" dirty="0" smtClean="0"/>
              <a:t> </a:t>
            </a:r>
            <a:r>
              <a:rPr lang="en-US" sz="2400" dirty="0" err="1" smtClean="0"/>
              <a:t>déionisée</a:t>
            </a:r>
            <a:r>
              <a:rPr lang="en-US" sz="2400" dirty="0" smtClean="0"/>
              <a:t> </a:t>
            </a:r>
            <a:r>
              <a:rPr lang="en-US" sz="2400" dirty="0" err="1" smtClean="0"/>
              <a:t>dans</a:t>
            </a:r>
            <a:r>
              <a:rPr lang="en-US" sz="2400" dirty="0" smtClean="0"/>
              <a:t> </a:t>
            </a:r>
            <a:r>
              <a:rPr lang="en-US" sz="2400" dirty="0" err="1" smtClean="0"/>
              <a:t>chacune</a:t>
            </a:r>
            <a:r>
              <a:rPr lang="en-US" sz="2400" dirty="0" smtClean="0"/>
              <a:t> des 3 </a:t>
            </a:r>
            <a:r>
              <a:rPr lang="en-US" sz="2400" dirty="0" err="1" smtClean="0"/>
              <a:t>tasses</a:t>
            </a:r>
            <a:r>
              <a:rPr lang="en-US" sz="2400" dirty="0" smtClean="0"/>
              <a:t>.</a:t>
            </a:r>
            <a:endParaRPr lang="en-US" sz="2400" dirty="0"/>
          </a:p>
        </p:txBody>
      </p:sp>
      <p:pic>
        <p:nvPicPr>
          <p:cNvPr id="8" name="Picture 7"/>
          <p:cNvPicPr/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6934200" y="304800"/>
            <a:ext cx="1514475" cy="771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9600" y="1066800"/>
            <a:ext cx="7772400" cy="3962400"/>
          </a:xfrm>
        </p:spPr>
        <p:txBody>
          <a:bodyPr>
            <a:noAutofit/>
          </a:bodyPr>
          <a:lstStyle/>
          <a:p>
            <a:r>
              <a:rPr lang="en-US" sz="6000" dirty="0" smtClean="0"/>
              <a:t/>
            </a:r>
            <a:br>
              <a:rPr lang="en-US" sz="6000" dirty="0" smtClean="0"/>
            </a:br>
            <a:r>
              <a:rPr lang="en-US" sz="6000" dirty="0" smtClean="0"/>
              <a:t> </a:t>
            </a:r>
            <a:br>
              <a:rPr lang="en-US" sz="6000" dirty="0" smtClean="0"/>
            </a:br>
            <a:endParaRPr lang="en-US" sz="6000" dirty="0"/>
          </a:p>
        </p:txBody>
      </p:sp>
      <p:pic>
        <p:nvPicPr>
          <p:cNvPr id="4" name="Picture 14" descr="background.jpg                                                 000A693BMacintosh HD                   7C25B080: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1057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6" name="Straight Connector 5"/>
          <p:cNvCxnSpPr/>
          <p:nvPr/>
        </p:nvCxnSpPr>
        <p:spPr>
          <a:xfrm>
            <a:off x="838200" y="2514600"/>
            <a:ext cx="72390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Picture 25" descr="background_bottom.jpg                                          000A693BMacintosh HD                   7C25B080: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0" y="6669088"/>
            <a:ext cx="9144000" cy="188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752600" y="2812973"/>
            <a:ext cx="5324475" cy="3549650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762000" y="1752600"/>
            <a:ext cx="7391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4.  </a:t>
            </a:r>
            <a:r>
              <a:rPr lang="en-US" sz="2400" dirty="0" err="1" smtClean="0"/>
              <a:t>Ajoutez</a:t>
            </a:r>
            <a:r>
              <a:rPr lang="en-US" sz="2400" dirty="0" smtClean="0"/>
              <a:t> 2 ml </a:t>
            </a:r>
            <a:r>
              <a:rPr lang="en-US" sz="2400" dirty="0" err="1" smtClean="0"/>
              <a:t>d’eau</a:t>
            </a:r>
            <a:r>
              <a:rPr lang="en-US" sz="2400" dirty="0" smtClean="0"/>
              <a:t> </a:t>
            </a:r>
            <a:r>
              <a:rPr lang="en-US" sz="2400" dirty="0" err="1" smtClean="0"/>
              <a:t>déionisée</a:t>
            </a:r>
            <a:r>
              <a:rPr lang="en-US" sz="2400" dirty="0" smtClean="0"/>
              <a:t> </a:t>
            </a:r>
            <a:r>
              <a:rPr lang="en-US" sz="2400" dirty="0" err="1" smtClean="0"/>
              <a:t>dans</a:t>
            </a:r>
            <a:r>
              <a:rPr lang="en-US" sz="2400" dirty="0" smtClean="0"/>
              <a:t> la </a:t>
            </a:r>
            <a:r>
              <a:rPr lang="en-US" sz="2400" dirty="0" err="1" smtClean="0"/>
              <a:t>tasse</a:t>
            </a:r>
            <a:r>
              <a:rPr lang="en-US" sz="2400" dirty="0" smtClean="0"/>
              <a:t> </a:t>
            </a:r>
            <a:r>
              <a:rPr lang="en-US" sz="2400" dirty="0" err="1" smtClean="0"/>
              <a:t>témoin</a:t>
            </a:r>
            <a:r>
              <a:rPr lang="en-US" sz="2400" dirty="0" smtClean="0"/>
              <a:t> #1 à </a:t>
            </a:r>
            <a:r>
              <a:rPr lang="en-US" sz="2400" dirty="0" err="1" smtClean="0"/>
              <a:t>l’aide</a:t>
            </a:r>
            <a:r>
              <a:rPr lang="en-US" sz="2400" dirty="0" smtClean="0"/>
              <a:t> de la pipette </a:t>
            </a:r>
            <a:r>
              <a:rPr lang="en-US" sz="2400" dirty="0" err="1" smtClean="0"/>
              <a:t>marquée</a:t>
            </a:r>
            <a:r>
              <a:rPr lang="en-US" sz="2400" dirty="0" smtClean="0"/>
              <a:t> DI.</a:t>
            </a:r>
            <a:endParaRPr lang="en-US" sz="2400" dirty="0"/>
          </a:p>
        </p:txBody>
      </p:sp>
      <p:pic>
        <p:nvPicPr>
          <p:cNvPr id="9" name="Picture 8"/>
          <p:cNvPicPr/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6934200" y="304800"/>
            <a:ext cx="1514475" cy="771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9600" y="1066800"/>
            <a:ext cx="7772400" cy="3962400"/>
          </a:xfrm>
        </p:spPr>
        <p:txBody>
          <a:bodyPr>
            <a:noAutofit/>
          </a:bodyPr>
          <a:lstStyle/>
          <a:p>
            <a:r>
              <a:rPr lang="en-US" sz="6000" dirty="0" smtClean="0"/>
              <a:t/>
            </a:r>
            <a:br>
              <a:rPr lang="en-US" sz="6000" dirty="0" smtClean="0"/>
            </a:br>
            <a:r>
              <a:rPr lang="en-US" sz="6000" dirty="0" smtClean="0"/>
              <a:t> </a:t>
            </a:r>
            <a:br>
              <a:rPr lang="en-US" sz="6000" dirty="0" smtClean="0"/>
            </a:br>
            <a:endParaRPr lang="en-US" sz="6000" dirty="0"/>
          </a:p>
        </p:txBody>
      </p:sp>
      <p:pic>
        <p:nvPicPr>
          <p:cNvPr id="4" name="Picture 14" descr="background.jpg                                                 000A693BMacintosh HD                   7C25B080: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1057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6" name="Straight Connector 5"/>
          <p:cNvCxnSpPr/>
          <p:nvPr/>
        </p:nvCxnSpPr>
        <p:spPr>
          <a:xfrm>
            <a:off x="838200" y="2514600"/>
            <a:ext cx="72390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Picture 25" descr="background_bottom.jpg                                          000A693BMacintosh HD                   7C25B080: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0" y="6669088"/>
            <a:ext cx="9144000" cy="188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828800" y="2813370"/>
            <a:ext cx="5334000" cy="3556000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838200" y="1752600"/>
            <a:ext cx="7315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5.  </a:t>
            </a:r>
            <a:r>
              <a:rPr lang="en-US" sz="2400" dirty="0" err="1" smtClean="0"/>
              <a:t>Dans</a:t>
            </a:r>
            <a:r>
              <a:rPr lang="en-US" sz="2400" dirty="0" smtClean="0"/>
              <a:t> la </a:t>
            </a:r>
            <a:r>
              <a:rPr lang="en-US" sz="2400" dirty="0" err="1" smtClean="0"/>
              <a:t>tasse</a:t>
            </a:r>
            <a:r>
              <a:rPr lang="en-US" sz="2400" dirty="0" smtClean="0"/>
              <a:t> </a:t>
            </a:r>
            <a:r>
              <a:rPr lang="en-US" sz="2400" dirty="0" err="1" smtClean="0"/>
              <a:t>témoin</a:t>
            </a:r>
            <a:r>
              <a:rPr lang="en-US" sz="2400" dirty="0" smtClean="0"/>
              <a:t> #1, </a:t>
            </a:r>
            <a:r>
              <a:rPr lang="en-US" sz="2400" dirty="0" err="1" smtClean="0"/>
              <a:t>ajoutez</a:t>
            </a:r>
            <a:r>
              <a:rPr lang="en-US" sz="2400" dirty="0" smtClean="0"/>
              <a:t> le </a:t>
            </a:r>
            <a:r>
              <a:rPr lang="en-US" sz="2400" dirty="0" err="1" smtClean="0"/>
              <a:t>contenu</a:t>
            </a:r>
            <a:r>
              <a:rPr lang="en-US" sz="2400" dirty="0" smtClean="0"/>
              <a:t> de </a:t>
            </a:r>
            <a:r>
              <a:rPr lang="en-US" sz="2400" dirty="0" err="1" smtClean="0"/>
              <a:t>l’un</a:t>
            </a:r>
            <a:r>
              <a:rPr lang="en-US" sz="2400" dirty="0" smtClean="0"/>
              <a:t> des tubes de </a:t>
            </a:r>
            <a:r>
              <a:rPr lang="en-US" sz="2400" dirty="0" err="1" smtClean="0"/>
              <a:t>réactif</a:t>
            </a:r>
            <a:r>
              <a:rPr lang="en-US" sz="2400" dirty="0" smtClean="0"/>
              <a:t> de sulfate #1.</a:t>
            </a:r>
            <a:endParaRPr lang="en-US" sz="2400" dirty="0"/>
          </a:p>
        </p:txBody>
      </p:sp>
      <p:pic>
        <p:nvPicPr>
          <p:cNvPr id="8" name="Picture 7"/>
          <p:cNvPicPr/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6934200" y="304800"/>
            <a:ext cx="1514475" cy="771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9600" y="1066800"/>
            <a:ext cx="7772400" cy="3962400"/>
          </a:xfrm>
        </p:spPr>
        <p:txBody>
          <a:bodyPr>
            <a:noAutofit/>
          </a:bodyPr>
          <a:lstStyle/>
          <a:p>
            <a:r>
              <a:rPr lang="en-US" sz="6000" dirty="0" smtClean="0"/>
              <a:t/>
            </a:r>
            <a:br>
              <a:rPr lang="en-US" sz="6000" dirty="0" smtClean="0"/>
            </a:br>
            <a:r>
              <a:rPr lang="en-US" sz="6000" dirty="0" smtClean="0"/>
              <a:t> </a:t>
            </a:r>
            <a:br>
              <a:rPr lang="en-US" sz="6000" dirty="0" smtClean="0"/>
            </a:br>
            <a:endParaRPr lang="en-US" sz="6000" dirty="0"/>
          </a:p>
        </p:txBody>
      </p:sp>
      <p:pic>
        <p:nvPicPr>
          <p:cNvPr id="4" name="Picture 14" descr="background.jpg                                                 000A693BMacintosh HD                   7C25B080: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1057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6" name="Straight Connector 5"/>
          <p:cNvCxnSpPr/>
          <p:nvPr/>
        </p:nvCxnSpPr>
        <p:spPr>
          <a:xfrm>
            <a:off x="838200" y="2514600"/>
            <a:ext cx="72390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Picture 25" descr="background_bottom.jpg                                          000A693BMacintosh HD                   7C25B080: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0" y="6669088"/>
            <a:ext cx="9144000" cy="188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828800" y="2813370"/>
            <a:ext cx="5334000" cy="3556000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838200" y="1066800"/>
            <a:ext cx="73914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6.  </a:t>
            </a:r>
            <a:r>
              <a:rPr lang="en-US" sz="2400" dirty="0" err="1" smtClean="0"/>
              <a:t>Dans</a:t>
            </a:r>
            <a:r>
              <a:rPr lang="en-US" sz="2400" dirty="0" smtClean="0"/>
              <a:t> la </a:t>
            </a:r>
            <a:r>
              <a:rPr lang="en-US" sz="2400" dirty="0" err="1" smtClean="0"/>
              <a:t>tasse</a:t>
            </a:r>
            <a:r>
              <a:rPr lang="en-US" sz="2400" dirty="0" smtClean="0"/>
              <a:t> </a:t>
            </a:r>
            <a:r>
              <a:rPr lang="en-US" sz="2400" dirty="0" err="1" smtClean="0"/>
              <a:t>témoin</a:t>
            </a:r>
            <a:r>
              <a:rPr lang="en-US" sz="2400" dirty="0" smtClean="0"/>
              <a:t> #1, tout en </a:t>
            </a:r>
            <a:r>
              <a:rPr lang="en-US" sz="2400" dirty="0" err="1" smtClean="0"/>
              <a:t>faisant</a:t>
            </a:r>
            <a:r>
              <a:rPr lang="en-US" sz="2400" dirty="0" smtClean="0"/>
              <a:t> </a:t>
            </a:r>
            <a:r>
              <a:rPr lang="en-US" sz="2400" dirty="0" err="1" smtClean="0"/>
              <a:t>tourbillonner</a:t>
            </a:r>
            <a:r>
              <a:rPr lang="en-US" sz="2400" dirty="0" smtClean="0"/>
              <a:t> le </a:t>
            </a:r>
            <a:r>
              <a:rPr lang="en-US" sz="2400" dirty="0" err="1" smtClean="0"/>
              <a:t>liquide</a:t>
            </a:r>
            <a:r>
              <a:rPr lang="en-US" sz="2400" dirty="0" smtClean="0"/>
              <a:t>, </a:t>
            </a:r>
            <a:r>
              <a:rPr lang="en-US" sz="2400" dirty="0" err="1" smtClean="0"/>
              <a:t>ajoutez</a:t>
            </a:r>
            <a:r>
              <a:rPr lang="en-US" sz="2400" dirty="0" smtClean="0"/>
              <a:t> le </a:t>
            </a:r>
            <a:r>
              <a:rPr lang="en-US" sz="2400" dirty="0" err="1" smtClean="0"/>
              <a:t>contenu</a:t>
            </a:r>
            <a:r>
              <a:rPr lang="en-US" sz="2400" dirty="0" smtClean="0"/>
              <a:t> de </a:t>
            </a:r>
            <a:r>
              <a:rPr lang="en-US" sz="2400" dirty="0" err="1" smtClean="0"/>
              <a:t>l’un</a:t>
            </a:r>
            <a:r>
              <a:rPr lang="en-US" sz="2400" dirty="0" smtClean="0"/>
              <a:t> des tubes de </a:t>
            </a:r>
            <a:r>
              <a:rPr lang="en-US" sz="2400" dirty="0" err="1" smtClean="0"/>
              <a:t>réactif</a:t>
            </a:r>
            <a:r>
              <a:rPr lang="en-US" sz="2400" dirty="0" smtClean="0"/>
              <a:t> de sulfate #2. </a:t>
            </a:r>
            <a:r>
              <a:rPr lang="en-US" sz="2400" dirty="0" err="1" smtClean="0"/>
              <a:t>Continuez</a:t>
            </a:r>
            <a:r>
              <a:rPr lang="en-US" sz="2400" dirty="0" smtClean="0"/>
              <a:t> de faire </a:t>
            </a:r>
            <a:r>
              <a:rPr lang="en-US" sz="2400" dirty="0" err="1" smtClean="0"/>
              <a:t>tourbillonner</a:t>
            </a:r>
            <a:r>
              <a:rPr lang="en-US" sz="2400" dirty="0" smtClean="0"/>
              <a:t> pendant 1 minute et </a:t>
            </a:r>
            <a:r>
              <a:rPr lang="en-US" sz="2400" dirty="0" err="1" smtClean="0"/>
              <a:t>puis</a:t>
            </a:r>
            <a:r>
              <a:rPr lang="en-US" sz="2400" dirty="0" smtClean="0"/>
              <a:t> laissez la </a:t>
            </a:r>
            <a:r>
              <a:rPr lang="en-US" sz="2400" dirty="0" err="1" smtClean="0"/>
              <a:t>tasse</a:t>
            </a:r>
            <a:r>
              <a:rPr lang="en-US" sz="2400" dirty="0" smtClean="0"/>
              <a:t> de </a:t>
            </a:r>
            <a:r>
              <a:rPr lang="en-US" sz="2400" dirty="0" err="1" smtClean="0"/>
              <a:t>côté</a:t>
            </a:r>
            <a:r>
              <a:rPr lang="en-US" sz="2400" dirty="0" smtClean="0"/>
              <a:t>.</a:t>
            </a:r>
            <a:endParaRPr lang="en-US" sz="2400" dirty="0"/>
          </a:p>
        </p:txBody>
      </p:sp>
      <p:pic>
        <p:nvPicPr>
          <p:cNvPr id="8" name="Picture 7"/>
          <p:cNvPicPr/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6934200" y="304800"/>
            <a:ext cx="1514475" cy="771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9600" y="1066800"/>
            <a:ext cx="7772400" cy="3962400"/>
          </a:xfrm>
        </p:spPr>
        <p:txBody>
          <a:bodyPr>
            <a:noAutofit/>
          </a:bodyPr>
          <a:lstStyle/>
          <a:p>
            <a:r>
              <a:rPr lang="en-US" sz="6000" dirty="0" smtClean="0"/>
              <a:t/>
            </a:r>
            <a:br>
              <a:rPr lang="en-US" sz="6000" dirty="0" smtClean="0"/>
            </a:br>
            <a:r>
              <a:rPr lang="en-US" sz="6000" dirty="0" smtClean="0"/>
              <a:t> </a:t>
            </a:r>
            <a:br>
              <a:rPr lang="en-US" sz="6000" dirty="0" smtClean="0"/>
            </a:br>
            <a:endParaRPr lang="en-US" sz="6000" dirty="0"/>
          </a:p>
        </p:txBody>
      </p:sp>
      <p:pic>
        <p:nvPicPr>
          <p:cNvPr id="4" name="Picture 14" descr="background.jpg                                                 000A693BMacintosh HD                   7C25B080: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1057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6" name="Straight Connector 5"/>
          <p:cNvCxnSpPr/>
          <p:nvPr/>
        </p:nvCxnSpPr>
        <p:spPr>
          <a:xfrm>
            <a:off x="838200" y="2514600"/>
            <a:ext cx="72390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Picture 25" descr="background_bottom.jpg                                          000A693BMacintosh HD                   7C25B080: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0" y="6669088"/>
            <a:ext cx="9144000" cy="188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2" name="Picture 2" descr="C:\Documents and Settings\HP_Owner\My Documents\My Pictures\High School OWD Kit\High School OWD Kit 062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1828800" y="2590800"/>
            <a:ext cx="5354637" cy="4016621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838200" y="1752600"/>
            <a:ext cx="7315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6.  (Continuer) </a:t>
            </a:r>
            <a:r>
              <a:rPr lang="en-US" sz="2400" dirty="0" err="1" smtClean="0"/>
              <a:t>Continuez</a:t>
            </a:r>
            <a:r>
              <a:rPr lang="en-US" sz="2400" dirty="0" smtClean="0"/>
              <a:t> de faire </a:t>
            </a:r>
            <a:r>
              <a:rPr lang="en-US" sz="2400" dirty="0" err="1" smtClean="0"/>
              <a:t>tourbillonner</a:t>
            </a:r>
            <a:r>
              <a:rPr lang="en-US" sz="2400" dirty="0" smtClean="0"/>
              <a:t> pendant 1 minute et </a:t>
            </a:r>
            <a:r>
              <a:rPr lang="en-US" sz="2400" dirty="0" err="1" smtClean="0"/>
              <a:t>puis</a:t>
            </a:r>
            <a:r>
              <a:rPr lang="en-US" sz="2400" dirty="0" smtClean="0"/>
              <a:t> laissez la </a:t>
            </a:r>
            <a:r>
              <a:rPr lang="en-US" sz="2400" dirty="0" err="1" smtClean="0"/>
              <a:t>tasse</a:t>
            </a:r>
            <a:r>
              <a:rPr lang="en-US" sz="2400" dirty="0" smtClean="0"/>
              <a:t> de </a:t>
            </a:r>
            <a:r>
              <a:rPr lang="en-US" sz="2400" dirty="0" err="1" smtClean="0"/>
              <a:t>côté</a:t>
            </a:r>
            <a:r>
              <a:rPr lang="en-US" sz="2400" dirty="0" smtClean="0"/>
              <a:t>.</a:t>
            </a:r>
            <a:endParaRPr lang="en-US" sz="2400" dirty="0"/>
          </a:p>
        </p:txBody>
      </p:sp>
      <p:pic>
        <p:nvPicPr>
          <p:cNvPr id="8" name="Picture 7"/>
          <p:cNvPicPr/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6934200" y="304800"/>
            <a:ext cx="1514475" cy="771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9600" y="1066800"/>
            <a:ext cx="7772400" cy="3962400"/>
          </a:xfrm>
        </p:spPr>
        <p:txBody>
          <a:bodyPr>
            <a:noAutofit/>
          </a:bodyPr>
          <a:lstStyle/>
          <a:p>
            <a:r>
              <a:rPr lang="en-US" sz="6000" dirty="0" smtClean="0"/>
              <a:t/>
            </a:r>
            <a:br>
              <a:rPr lang="en-US" sz="6000" dirty="0" smtClean="0"/>
            </a:br>
            <a:r>
              <a:rPr lang="en-US" sz="6000" dirty="0" smtClean="0"/>
              <a:t> </a:t>
            </a:r>
            <a:br>
              <a:rPr lang="en-US" sz="6000" dirty="0" smtClean="0"/>
            </a:br>
            <a:endParaRPr lang="en-US" sz="6000" dirty="0"/>
          </a:p>
        </p:txBody>
      </p:sp>
      <p:pic>
        <p:nvPicPr>
          <p:cNvPr id="4" name="Picture 14" descr="background.jpg                                                 000A693BMacintosh HD                   7C25B080: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1057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6" name="Straight Connector 5"/>
          <p:cNvCxnSpPr/>
          <p:nvPr/>
        </p:nvCxnSpPr>
        <p:spPr>
          <a:xfrm>
            <a:off x="838200" y="2514600"/>
            <a:ext cx="72390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Picture 25" descr="background_bottom.jpg                                          000A693BMacintosh HD                   7C25B080: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0" y="6669088"/>
            <a:ext cx="9144000" cy="188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828800" y="2813964"/>
            <a:ext cx="5348238" cy="3565492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838200" y="1143000"/>
            <a:ext cx="73914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7. </a:t>
            </a:r>
            <a:r>
              <a:rPr lang="en-US" sz="1200" dirty="0" err="1" smtClean="0"/>
              <a:t>Dans</a:t>
            </a:r>
            <a:r>
              <a:rPr lang="en-US" sz="1200" dirty="0" smtClean="0"/>
              <a:t> la </a:t>
            </a:r>
            <a:r>
              <a:rPr lang="en-US" sz="1200" dirty="0" err="1" smtClean="0"/>
              <a:t>tasse</a:t>
            </a:r>
            <a:r>
              <a:rPr lang="en-US" sz="1200" dirty="0" smtClean="0"/>
              <a:t> #2, </a:t>
            </a:r>
            <a:r>
              <a:rPr lang="en-US" sz="1200" dirty="0" err="1" smtClean="0"/>
              <a:t>versez</a:t>
            </a:r>
            <a:r>
              <a:rPr lang="en-US" sz="1200" dirty="0" smtClean="0"/>
              <a:t> </a:t>
            </a:r>
            <a:r>
              <a:rPr lang="en-US" sz="1200" dirty="0" err="1" smtClean="0"/>
              <a:t>l’échantillon</a:t>
            </a:r>
            <a:r>
              <a:rPr lang="en-US" sz="1200" dirty="0" smtClean="0"/>
              <a:t> des </a:t>
            </a:r>
            <a:r>
              <a:rPr lang="en-US" sz="1200" dirty="0" err="1" smtClean="0"/>
              <a:t>recommandations</a:t>
            </a:r>
            <a:r>
              <a:rPr lang="en-US" sz="1200" dirty="0" smtClean="0"/>
              <a:t> </a:t>
            </a:r>
            <a:r>
              <a:rPr lang="en-US" sz="1200" dirty="0" err="1" smtClean="0"/>
              <a:t>canadiennes</a:t>
            </a:r>
            <a:r>
              <a:rPr lang="en-US" sz="1200" dirty="0" smtClean="0"/>
              <a:t> (VLRC) pour le sulfate. </a:t>
            </a:r>
            <a:br>
              <a:rPr lang="en-US" sz="1200" dirty="0" smtClean="0"/>
            </a:br>
            <a:r>
              <a:rPr lang="en-US" sz="1200" dirty="0" smtClean="0"/>
              <a:t>8. </a:t>
            </a:r>
            <a:r>
              <a:rPr lang="en-US" sz="1200" dirty="0" err="1" smtClean="0"/>
              <a:t>Dans</a:t>
            </a:r>
            <a:r>
              <a:rPr lang="en-US" sz="1200" dirty="0" smtClean="0"/>
              <a:t> la </a:t>
            </a:r>
            <a:r>
              <a:rPr lang="en-US" sz="1200" dirty="0" err="1" smtClean="0"/>
              <a:t>tasse</a:t>
            </a:r>
            <a:r>
              <a:rPr lang="en-US" sz="1200" dirty="0" smtClean="0"/>
              <a:t> #2, </a:t>
            </a:r>
            <a:r>
              <a:rPr lang="en-US" sz="1200" dirty="0" err="1" smtClean="0"/>
              <a:t>ajoutez</a:t>
            </a:r>
            <a:r>
              <a:rPr lang="en-US" sz="1200" dirty="0" smtClean="0"/>
              <a:t> le </a:t>
            </a:r>
            <a:r>
              <a:rPr lang="en-US" sz="1200" dirty="0" err="1" smtClean="0"/>
              <a:t>contenu</a:t>
            </a:r>
            <a:r>
              <a:rPr lang="en-US" sz="1200" dirty="0" smtClean="0"/>
              <a:t> de </a:t>
            </a:r>
            <a:r>
              <a:rPr lang="en-US" sz="1200" dirty="0" err="1" smtClean="0"/>
              <a:t>l’un</a:t>
            </a:r>
            <a:r>
              <a:rPr lang="en-US" sz="1200" dirty="0" smtClean="0"/>
              <a:t> des tubes de </a:t>
            </a:r>
            <a:r>
              <a:rPr lang="en-US" sz="1200" dirty="0" err="1" smtClean="0"/>
              <a:t>réactif</a:t>
            </a:r>
            <a:r>
              <a:rPr lang="en-US" sz="1200" dirty="0" smtClean="0"/>
              <a:t> de sulfate #1. 9. </a:t>
            </a:r>
            <a:r>
              <a:rPr lang="en-US" sz="1200" dirty="0" err="1" smtClean="0"/>
              <a:t>Dans</a:t>
            </a:r>
            <a:r>
              <a:rPr lang="en-US" sz="1200" dirty="0" smtClean="0"/>
              <a:t> la </a:t>
            </a:r>
            <a:r>
              <a:rPr lang="en-US" sz="1200" dirty="0" err="1" smtClean="0"/>
              <a:t>tasse</a:t>
            </a:r>
            <a:r>
              <a:rPr lang="en-US" sz="1200" dirty="0" smtClean="0"/>
              <a:t> #2, tout en </a:t>
            </a:r>
            <a:r>
              <a:rPr lang="en-US" sz="1200" dirty="0" err="1" smtClean="0"/>
              <a:t>faisant</a:t>
            </a:r>
            <a:r>
              <a:rPr lang="en-US" sz="1200" dirty="0" smtClean="0"/>
              <a:t> </a:t>
            </a:r>
            <a:r>
              <a:rPr lang="en-US" sz="1200" dirty="0" err="1" smtClean="0"/>
              <a:t>tourbillonner</a:t>
            </a:r>
            <a:r>
              <a:rPr lang="en-US" sz="1200" dirty="0" smtClean="0"/>
              <a:t> le </a:t>
            </a:r>
            <a:r>
              <a:rPr lang="en-US" sz="1200" dirty="0" err="1" smtClean="0"/>
              <a:t>liquide</a:t>
            </a:r>
            <a:r>
              <a:rPr lang="en-US" sz="1200" dirty="0" smtClean="0"/>
              <a:t>, </a:t>
            </a:r>
            <a:r>
              <a:rPr lang="en-US" sz="1200" dirty="0" err="1" smtClean="0"/>
              <a:t>ajoutez</a:t>
            </a:r>
            <a:r>
              <a:rPr lang="en-US" sz="1200" dirty="0" smtClean="0"/>
              <a:t> le </a:t>
            </a:r>
            <a:r>
              <a:rPr lang="en-US" sz="1200" dirty="0" err="1" smtClean="0"/>
              <a:t>contenu</a:t>
            </a:r>
            <a:r>
              <a:rPr lang="en-US" sz="1200" dirty="0" smtClean="0"/>
              <a:t> de </a:t>
            </a:r>
            <a:r>
              <a:rPr lang="en-US" sz="1200" dirty="0" err="1" smtClean="0"/>
              <a:t>l’un</a:t>
            </a:r>
            <a:r>
              <a:rPr lang="en-US" sz="1200" dirty="0" smtClean="0"/>
              <a:t> des tubes de </a:t>
            </a:r>
            <a:r>
              <a:rPr lang="en-US" sz="1200" dirty="0" err="1" smtClean="0"/>
              <a:t>réactif</a:t>
            </a:r>
            <a:r>
              <a:rPr lang="en-US" sz="1200" dirty="0" smtClean="0"/>
              <a:t> de sulfate #2. </a:t>
            </a:r>
            <a:r>
              <a:rPr lang="en-US" sz="1200" dirty="0" err="1" smtClean="0"/>
              <a:t>Continuez</a:t>
            </a:r>
            <a:r>
              <a:rPr lang="en-US" sz="1200" dirty="0" smtClean="0"/>
              <a:t> de faire </a:t>
            </a:r>
            <a:r>
              <a:rPr lang="en-US" sz="1200" dirty="0" err="1" smtClean="0"/>
              <a:t>tourbillonner</a:t>
            </a:r>
            <a:r>
              <a:rPr lang="en-US" sz="1200" dirty="0" smtClean="0"/>
              <a:t> pendant 1 minute et </a:t>
            </a:r>
            <a:r>
              <a:rPr lang="en-US" sz="1200" dirty="0" err="1" smtClean="0"/>
              <a:t>puis</a:t>
            </a:r>
            <a:r>
              <a:rPr lang="en-US" sz="1200" dirty="0" smtClean="0"/>
              <a:t> laissez la </a:t>
            </a:r>
            <a:r>
              <a:rPr lang="en-US" sz="1200" dirty="0" err="1" smtClean="0"/>
              <a:t>tasse</a:t>
            </a:r>
            <a:r>
              <a:rPr lang="en-US" sz="1200" dirty="0" smtClean="0"/>
              <a:t> de </a:t>
            </a:r>
            <a:r>
              <a:rPr lang="en-US" sz="1200" dirty="0" err="1" smtClean="0"/>
              <a:t>côté</a:t>
            </a:r>
            <a:r>
              <a:rPr lang="en-US" sz="1200" dirty="0" smtClean="0"/>
              <a:t>. 10. </a:t>
            </a:r>
            <a:r>
              <a:rPr lang="en-US" sz="1200" dirty="0" err="1" smtClean="0"/>
              <a:t>Dans</a:t>
            </a:r>
            <a:r>
              <a:rPr lang="en-US" sz="1200" dirty="0" smtClean="0"/>
              <a:t> la </a:t>
            </a:r>
            <a:r>
              <a:rPr lang="en-US" sz="1200" dirty="0" err="1" smtClean="0"/>
              <a:t>tasse</a:t>
            </a:r>
            <a:r>
              <a:rPr lang="en-US" sz="1200" dirty="0" smtClean="0"/>
              <a:t> #3, à </a:t>
            </a:r>
            <a:r>
              <a:rPr lang="en-US" sz="1200" dirty="0" err="1" smtClean="0"/>
              <a:t>l’aide</a:t>
            </a:r>
            <a:r>
              <a:rPr lang="en-US" sz="1200" dirty="0" smtClean="0"/>
              <a:t> de la pipette </a:t>
            </a:r>
            <a:r>
              <a:rPr lang="en-US" sz="1200" dirty="0" err="1" smtClean="0"/>
              <a:t>marquée</a:t>
            </a:r>
            <a:r>
              <a:rPr lang="en-US" sz="1200" dirty="0" smtClean="0"/>
              <a:t> ETCL, </a:t>
            </a:r>
            <a:r>
              <a:rPr lang="en-US" sz="1200" dirty="0" err="1" smtClean="0"/>
              <a:t>ajoutez</a:t>
            </a:r>
            <a:r>
              <a:rPr lang="en-US" sz="1200" dirty="0" smtClean="0"/>
              <a:t> 2 ml de </a:t>
            </a:r>
            <a:r>
              <a:rPr lang="en-US" sz="1200" dirty="0" err="1" smtClean="0"/>
              <a:t>l’eau</a:t>
            </a:r>
            <a:r>
              <a:rPr lang="en-US" sz="1200" dirty="0" smtClean="0"/>
              <a:t> </a:t>
            </a:r>
            <a:r>
              <a:rPr lang="en-US" sz="1200" dirty="0" err="1" smtClean="0"/>
              <a:t>traitée</a:t>
            </a:r>
            <a:r>
              <a:rPr lang="en-US" sz="1200" dirty="0" smtClean="0"/>
              <a:t> par la </a:t>
            </a:r>
            <a:r>
              <a:rPr lang="en-US" sz="1200" dirty="0" err="1" smtClean="0"/>
              <a:t>communauté</a:t>
            </a:r>
            <a:r>
              <a:rPr lang="en-US" sz="1200" dirty="0" smtClean="0"/>
              <a:t> locale. 11. </a:t>
            </a:r>
            <a:r>
              <a:rPr lang="en-US" sz="1200" dirty="0" err="1" smtClean="0"/>
              <a:t>Dans</a:t>
            </a:r>
            <a:r>
              <a:rPr lang="en-US" sz="1200" dirty="0" smtClean="0"/>
              <a:t> la </a:t>
            </a:r>
            <a:r>
              <a:rPr lang="en-US" sz="1200" dirty="0" err="1" smtClean="0"/>
              <a:t>tasse</a:t>
            </a:r>
            <a:r>
              <a:rPr lang="en-US" sz="1200" dirty="0" smtClean="0"/>
              <a:t> #3, </a:t>
            </a:r>
            <a:r>
              <a:rPr lang="en-US" sz="1200" dirty="0" err="1" smtClean="0"/>
              <a:t>ajoutez</a:t>
            </a:r>
            <a:r>
              <a:rPr lang="en-US" sz="1200" dirty="0" smtClean="0"/>
              <a:t> le </a:t>
            </a:r>
            <a:r>
              <a:rPr lang="en-US" sz="1200" dirty="0" err="1" smtClean="0"/>
              <a:t>contenu</a:t>
            </a:r>
            <a:r>
              <a:rPr lang="en-US" sz="1200" dirty="0" smtClean="0"/>
              <a:t> de </a:t>
            </a:r>
            <a:r>
              <a:rPr lang="en-US" sz="1200" dirty="0" err="1" smtClean="0"/>
              <a:t>l’un</a:t>
            </a:r>
            <a:r>
              <a:rPr lang="en-US" sz="1200" dirty="0" smtClean="0"/>
              <a:t> des tubes de </a:t>
            </a:r>
            <a:r>
              <a:rPr lang="en-US" sz="1200" dirty="0" err="1" smtClean="0"/>
              <a:t>réactif</a:t>
            </a:r>
            <a:r>
              <a:rPr lang="en-US" sz="1200" dirty="0" smtClean="0"/>
              <a:t> de sulfate #1. 12. </a:t>
            </a:r>
            <a:r>
              <a:rPr lang="en-US" sz="1200" dirty="0" err="1" smtClean="0"/>
              <a:t>Dans</a:t>
            </a:r>
            <a:r>
              <a:rPr lang="en-US" sz="1200" dirty="0" smtClean="0"/>
              <a:t> la </a:t>
            </a:r>
            <a:r>
              <a:rPr lang="en-US" sz="1200" dirty="0" err="1" smtClean="0"/>
              <a:t>tasse</a:t>
            </a:r>
            <a:r>
              <a:rPr lang="en-US" sz="1200" dirty="0" smtClean="0"/>
              <a:t> #3, tout en </a:t>
            </a:r>
            <a:r>
              <a:rPr lang="en-US" sz="1200" dirty="0" err="1" smtClean="0"/>
              <a:t>faisant</a:t>
            </a:r>
            <a:r>
              <a:rPr lang="en-US" sz="1200" dirty="0" smtClean="0"/>
              <a:t> </a:t>
            </a:r>
            <a:r>
              <a:rPr lang="en-US" sz="1200" dirty="0" err="1" smtClean="0"/>
              <a:t>tourbillonner</a:t>
            </a:r>
            <a:r>
              <a:rPr lang="en-US" sz="1200" dirty="0" smtClean="0"/>
              <a:t> le </a:t>
            </a:r>
            <a:r>
              <a:rPr lang="en-US" sz="1200" dirty="0" err="1" smtClean="0"/>
              <a:t>liquide</a:t>
            </a:r>
            <a:r>
              <a:rPr lang="en-US" sz="1200" dirty="0" smtClean="0"/>
              <a:t>, </a:t>
            </a:r>
            <a:r>
              <a:rPr lang="en-US" sz="1200" dirty="0" err="1" smtClean="0"/>
              <a:t>ajoutez</a:t>
            </a:r>
            <a:r>
              <a:rPr lang="en-US" sz="1200" dirty="0" smtClean="0"/>
              <a:t> le </a:t>
            </a:r>
            <a:r>
              <a:rPr lang="en-US" sz="1200" dirty="0" err="1" smtClean="0"/>
              <a:t>contenu</a:t>
            </a:r>
            <a:r>
              <a:rPr lang="en-US" sz="1200" dirty="0" smtClean="0"/>
              <a:t> de </a:t>
            </a:r>
            <a:r>
              <a:rPr lang="en-US" sz="1200" dirty="0" err="1" smtClean="0"/>
              <a:t>l’un</a:t>
            </a:r>
            <a:r>
              <a:rPr lang="en-US" sz="1200" dirty="0" smtClean="0"/>
              <a:t> des tubes de </a:t>
            </a:r>
            <a:r>
              <a:rPr lang="en-US" sz="1200" dirty="0" err="1" smtClean="0"/>
              <a:t>réactif</a:t>
            </a:r>
            <a:r>
              <a:rPr lang="en-US" sz="1200" dirty="0" smtClean="0"/>
              <a:t> de sulfate #2. </a:t>
            </a:r>
            <a:r>
              <a:rPr lang="en-US" sz="1200" dirty="0" err="1" smtClean="0"/>
              <a:t>Continuez</a:t>
            </a:r>
            <a:r>
              <a:rPr lang="en-US" sz="1200" dirty="0" smtClean="0"/>
              <a:t> de faire </a:t>
            </a:r>
            <a:r>
              <a:rPr lang="en-US" sz="1200" dirty="0" err="1" smtClean="0"/>
              <a:t>tourbillonner</a:t>
            </a:r>
            <a:r>
              <a:rPr lang="en-US" sz="1200" dirty="0" smtClean="0"/>
              <a:t> pendant 1 minute et </a:t>
            </a:r>
            <a:r>
              <a:rPr lang="en-US" sz="1200" dirty="0" err="1" smtClean="0"/>
              <a:t>puis</a:t>
            </a:r>
            <a:r>
              <a:rPr lang="en-US" sz="1200" dirty="0" smtClean="0"/>
              <a:t> laissez la </a:t>
            </a:r>
            <a:r>
              <a:rPr lang="en-US" sz="1200" dirty="0" err="1" smtClean="0"/>
              <a:t>tasse</a:t>
            </a:r>
            <a:r>
              <a:rPr lang="en-US" sz="1200" dirty="0" smtClean="0"/>
              <a:t> de </a:t>
            </a:r>
            <a:r>
              <a:rPr lang="en-US" sz="1200" dirty="0" err="1" smtClean="0"/>
              <a:t>côté</a:t>
            </a:r>
            <a:r>
              <a:rPr lang="en-US" sz="1200" dirty="0" smtClean="0"/>
              <a:t>. </a:t>
            </a:r>
            <a:endParaRPr lang="en-US" sz="1200" dirty="0"/>
          </a:p>
        </p:txBody>
      </p:sp>
      <p:pic>
        <p:nvPicPr>
          <p:cNvPr id="8" name="Picture 7"/>
          <p:cNvPicPr/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6934200" y="304800"/>
            <a:ext cx="1514475" cy="771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57</TotalTime>
  <Words>523</Words>
  <Application>Microsoft Office PowerPoint</Application>
  <PresentationFormat>On-screen Show (4:3)</PresentationFormat>
  <Paragraphs>21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3" baseType="lpstr">
      <vt:lpstr>Arial</vt:lpstr>
      <vt:lpstr>Calibri</vt:lpstr>
      <vt:lpstr>Office Theme</vt:lpstr>
      <vt:lpstr>   </vt:lpstr>
      <vt:lpstr>   </vt:lpstr>
      <vt:lpstr>   </vt:lpstr>
      <vt:lpstr>   </vt:lpstr>
      <vt:lpstr>   </vt:lpstr>
      <vt:lpstr>   </vt:lpstr>
      <vt:lpstr>   </vt:lpstr>
      <vt:lpstr>   </vt:lpstr>
      <vt:lpstr>   </vt:lpstr>
      <vt:lpstr>   </vt:lpstr>
    </vt:vector>
  </TitlesOfParts>
  <Company> 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  </dc:title>
  <dc:creator>HP Authorized Customer</dc:creator>
  <cp:lastModifiedBy>Safe Drinking Water Foundation</cp:lastModifiedBy>
  <cp:revision>3</cp:revision>
  <dcterms:created xsi:type="dcterms:W3CDTF">2010-11-22T17:10:57Z</dcterms:created>
  <dcterms:modified xsi:type="dcterms:W3CDTF">2022-07-01T04:12:21Z</dcterms:modified>
</cp:coreProperties>
</file>