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07B4-72AB-4764-943C-AFF5E14817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F8ED-88B1-4009-A064-CD88947245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2362200"/>
            <a:ext cx="7086600" cy="707886"/>
          </a:xfrm>
          <a:prstGeom prst="rect">
            <a:avLst/>
          </a:prstGeom>
          <a:ln w="76200" cmpd="tri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Total Chlorine Test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3716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 Label the two glasses with their respective names. </a:t>
            </a:r>
            <a:br>
              <a:rPr lang="en-US" sz="2400" dirty="0" smtClean="0"/>
            </a:br>
            <a:r>
              <a:rPr lang="en-US" sz="2400" dirty="0" smtClean="0"/>
              <a:t>2.  Put about 50 </a:t>
            </a:r>
            <a:r>
              <a:rPr lang="en-US" sz="2400" dirty="0" err="1" smtClean="0"/>
              <a:t>mL</a:t>
            </a:r>
            <a:r>
              <a:rPr lang="en-US" sz="2400" dirty="0" smtClean="0"/>
              <a:t> of sample in respective glasses (volume is really not critical).</a:t>
            </a:r>
          </a:p>
          <a:p>
            <a:endParaRPr lang="en-US" sz="2400" dirty="0"/>
          </a:p>
        </p:txBody>
      </p:sp>
      <p:pic>
        <p:nvPicPr>
          <p:cNvPr id="33794" name="Picture 2" descr="C:\Documents and Settings\HP_Owner\My Documents\My Pictures\High School OWD Kit\High School OWD Kit 07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800"/>
            <a:ext cx="5297487" cy="3973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38200" y="1371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 Dip one test strip in glass for 5 seconds with constant back and forth motion, so that water passes through the small aperture in the test strip.</a:t>
            </a:r>
            <a:endParaRPr lang="en-US" sz="2400" dirty="0"/>
          </a:p>
        </p:txBody>
      </p:sp>
      <p:pic>
        <p:nvPicPr>
          <p:cNvPr id="34818" name="Picture 2" descr="C:\Documents and Settings\HP_Owner\My Documents\My Pictures\High School OWD Kit\High School OWD Kit 07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800"/>
            <a:ext cx="5334000" cy="4001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7526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 Remove and shake the test strip once, briskly, to remove any excess water on the strip.</a:t>
            </a:r>
            <a:endParaRPr lang="en-US" sz="2400" dirty="0"/>
          </a:p>
        </p:txBody>
      </p:sp>
      <p:pic>
        <p:nvPicPr>
          <p:cNvPr id="35842" name="Picture 2" descr="C:\Documents and Settings\HP_Owner\My Documents\My Pictures\High School OWD Kit\High School OWD Kit 07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407024" cy="4055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7526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 (Continued) Allow the test strip to dry for 30 seconds by lying across glass.</a:t>
            </a:r>
            <a:endParaRPr lang="en-US" sz="2400" dirty="0"/>
          </a:p>
        </p:txBody>
      </p:sp>
      <p:pic>
        <p:nvPicPr>
          <p:cNvPr id="37890" name="Picture 2" descr="C:\Documents and Settings\HP_Owner\My Documents\My Pictures\High School OWD Kit\High School OWD Kit 07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800"/>
            <a:ext cx="5334000" cy="4001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914400"/>
            <a:ext cx="7239000" cy="1654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0" dirty="0" smtClean="0"/>
              <a:t>5.  Match with the best </a:t>
            </a:r>
            <a:r>
              <a:rPr lang="en-US" sz="1450" dirty="0" err="1" smtClean="0"/>
              <a:t>colour</a:t>
            </a:r>
            <a:r>
              <a:rPr lang="en-US" sz="1450" dirty="0" smtClean="0"/>
              <a:t> to determine the Total Chlorine concentration in mg/L or parts per million (</a:t>
            </a:r>
            <a:r>
              <a:rPr lang="en-US" sz="1450" dirty="0" err="1" smtClean="0"/>
              <a:t>ppm</a:t>
            </a:r>
            <a:r>
              <a:rPr lang="en-US" sz="1450" dirty="0" smtClean="0"/>
              <a:t>).  Complete the </a:t>
            </a:r>
            <a:r>
              <a:rPr lang="en-US" sz="1450" dirty="0" err="1" smtClean="0"/>
              <a:t>colour</a:t>
            </a:r>
            <a:r>
              <a:rPr lang="en-US" sz="1450" dirty="0" smtClean="0"/>
              <a:t> matching within 15 seconds.  Do one sample at a time.  6.  Write up your results.  </a:t>
            </a:r>
            <a:r>
              <a:rPr lang="en-US" sz="1450" b="1" dirty="0" smtClean="0"/>
              <a:t>Results:  </a:t>
            </a:r>
            <a:r>
              <a:rPr lang="en-US" sz="1450" dirty="0" smtClean="0"/>
              <a:t>Compare results to the United States Environmental Protection Agency’s maximum residual disinfectant level goal for chlorine of 4 ppm; a darker colour of green means that the water </a:t>
            </a:r>
            <a:r>
              <a:rPr lang="en-US" sz="1450" b="1" dirty="0" smtClean="0"/>
              <a:t>Does Not</a:t>
            </a:r>
            <a:r>
              <a:rPr lang="en-US" sz="1450" dirty="0" smtClean="0"/>
              <a:t> meet the United States Environmental Protection Agency’s maximum residual disinfectant level goal </a:t>
            </a:r>
            <a:r>
              <a:rPr lang="en-US" sz="1450" smtClean="0"/>
              <a:t>for chlorine.  </a:t>
            </a:r>
            <a:r>
              <a:rPr lang="en-US" sz="1450" dirty="0" smtClean="0"/>
              <a:t>Please refer to the facts sheet portion of the instructions for more information about chlorine.</a:t>
            </a:r>
            <a:r>
              <a:rPr lang="en-US" sz="1450" b="1" dirty="0" smtClean="0"/>
              <a:t> </a:t>
            </a:r>
            <a:endParaRPr lang="en-US" sz="1450" dirty="0"/>
          </a:p>
        </p:txBody>
      </p:sp>
      <p:pic>
        <p:nvPicPr>
          <p:cNvPr id="36866" name="Picture 2" descr="C:\Documents and Settings\HP_Owner\My Documents\My Pictures\High School OWD Kit\High School OWD Kit 07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367337" cy="4026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HP Authorized Customer</dc:creator>
  <cp:lastModifiedBy>Safe Drinking Water Foundation</cp:lastModifiedBy>
  <cp:revision>2</cp:revision>
  <dcterms:created xsi:type="dcterms:W3CDTF">2010-11-22T16:36:39Z</dcterms:created>
  <dcterms:modified xsi:type="dcterms:W3CDTF">2017-03-21T22:22:48Z</dcterms:modified>
</cp:coreProperties>
</file>