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92" r:id="rId2"/>
    <p:sldId id="454" r:id="rId3"/>
    <p:sldId id="421" r:id="rId4"/>
    <p:sldId id="305" r:id="rId5"/>
    <p:sldId id="400" r:id="rId6"/>
    <p:sldId id="325" r:id="rId7"/>
    <p:sldId id="326" r:id="rId8"/>
    <p:sldId id="327" r:id="rId9"/>
    <p:sldId id="328" r:id="rId10"/>
    <p:sldId id="329" r:id="rId11"/>
    <p:sldId id="404" r:id="rId12"/>
    <p:sldId id="405" r:id="rId13"/>
    <p:sldId id="406" r:id="rId14"/>
    <p:sldId id="407" r:id="rId15"/>
    <p:sldId id="408" r:id="rId16"/>
    <p:sldId id="409" r:id="rId17"/>
    <p:sldId id="410" r:id="rId18"/>
    <p:sldId id="411" r:id="rId19"/>
    <p:sldId id="412" r:id="rId20"/>
    <p:sldId id="413" r:id="rId21"/>
    <p:sldId id="422" r:id="rId22"/>
    <p:sldId id="414" r:id="rId23"/>
    <p:sldId id="415" r:id="rId24"/>
    <p:sldId id="416" r:id="rId25"/>
    <p:sldId id="417" r:id="rId26"/>
    <p:sldId id="419" r:id="rId27"/>
    <p:sldId id="420" r:id="rId28"/>
    <p:sldId id="418" r:id="rId29"/>
    <p:sldId id="428" r:id="rId30"/>
    <p:sldId id="429" r:id="rId31"/>
    <p:sldId id="430" r:id="rId32"/>
    <p:sldId id="431" r:id="rId33"/>
    <p:sldId id="330" r:id="rId34"/>
    <p:sldId id="331" r:id="rId35"/>
    <p:sldId id="332" r:id="rId36"/>
    <p:sldId id="333" r:id="rId37"/>
    <p:sldId id="432" r:id="rId38"/>
    <p:sldId id="433" r:id="rId39"/>
    <p:sldId id="434" r:id="rId40"/>
    <p:sldId id="435" r:id="rId41"/>
    <p:sldId id="436" r:id="rId42"/>
    <p:sldId id="437" r:id="rId43"/>
    <p:sldId id="341" r:id="rId44"/>
    <p:sldId id="342" r:id="rId45"/>
    <p:sldId id="343" r:id="rId46"/>
    <p:sldId id="344" r:id="rId47"/>
    <p:sldId id="442" r:id="rId48"/>
    <p:sldId id="443" r:id="rId49"/>
    <p:sldId id="444" r:id="rId50"/>
    <p:sldId id="445" r:id="rId51"/>
    <p:sldId id="446" r:id="rId52"/>
    <p:sldId id="403" r:id="rId53"/>
    <p:sldId id="447" r:id="rId54"/>
    <p:sldId id="448" r:id="rId55"/>
    <p:sldId id="449" r:id="rId56"/>
    <p:sldId id="450" r:id="rId57"/>
    <p:sldId id="451" r:id="rId58"/>
    <p:sldId id="452" r:id="rId59"/>
    <p:sldId id="453" r:id="rId60"/>
    <p:sldId id="440" r:id="rId61"/>
    <p:sldId id="44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P Authorized Customer" initials="HAC"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2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27FD9-0245-4A04-A6C2-95D8B9288664}" type="datetimeFigureOut">
              <a:rPr lang="en-US" smtClean="0"/>
              <a:pPr/>
              <a:t>6/14/2017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758451-BA2B-4455-87F4-F4774F6A3FA8}" type="slidenum">
              <a:rPr lang="en-US" smtClean="0"/>
              <a:pPr/>
              <a:t>‹#›</a:t>
            </a:fld>
            <a:endParaRPr lang="en-US"/>
          </a:p>
        </p:txBody>
      </p:sp>
    </p:spTree>
    <p:extLst>
      <p:ext uri="{BB962C8B-B14F-4D97-AF65-F5344CB8AC3E}">
        <p14:creationId xmlns:p14="http://schemas.microsoft.com/office/powerpoint/2010/main" val="330332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127DC4F-5869-452D-BE78-538669FC98F6}" type="slidenum">
              <a:rPr lang="en-US" smtClean="0"/>
              <a:pPr/>
              <a:t>60</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CACDF2-20AD-442D-899C-E389D57C79DC}" type="slidenum">
              <a:rPr lang="en-US" smtClean="0"/>
              <a:pPr fontAlgn="base">
                <a:spcBef>
                  <a:spcPct val="0"/>
                </a:spcBef>
                <a:spcAft>
                  <a:spcPct val="0"/>
                </a:spcAft>
                <a:defRPr/>
              </a:pPr>
              <a:t>61</a:t>
            </a:fld>
            <a:endParaRPr lang="en-US" smtClean="0"/>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46FB04-0BE0-4E33-92FE-F825BF3C9177}" type="slidenum">
              <a:rPr lang="en-US"/>
              <a:pPr>
                <a:defRPr/>
              </a:pPr>
              <a:t>‹#›</a:t>
            </a:fld>
            <a:endParaRPr lang="en-US"/>
          </a:p>
        </p:txBody>
      </p:sp>
    </p:spTree>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44281C-A68C-4598-A138-004733433756}"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44281C-A68C-4598-A138-004733433756}" type="datetimeFigureOut">
              <a:rPr lang="en-US" smtClean="0"/>
              <a:pPr/>
              <a:t>6/14/2017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44281C-A68C-4598-A138-004733433756}"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44281C-A68C-4598-A138-004733433756}" type="datetimeFigureOut">
              <a:rPr lang="en-US" smtClean="0"/>
              <a:pPr/>
              <a:t>6/14/2017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4281C-A68C-4598-A138-004733433756}" type="datetimeFigureOut">
              <a:rPr lang="en-US" smtClean="0"/>
              <a:pPr/>
              <a:t>6/14/2017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44281C-A68C-4598-A138-004733433756}" type="datetimeFigureOut">
              <a:rPr lang="en-US" smtClean="0"/>
              <a:pPr/>
              <a:t>6/14/2017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4281C-A68C-4598-A138-004733433756}"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44281C-A68C-4598-A138-004733433756}" type="datetimeFigureOut">
              <a:rPr lang="en-US" smtClean="0"/>
              <a:pPr/>
              <a:t>6/14/2017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93C2-95F2-492D-94C8-17D6604AE14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4281C-A68C-4598-A138-004733433756}" type="datetimeFigureOut">
              <a:rPr lang="en-US" smtClean="0"/>
              <a:pPr/>
              <a:t>6/14/2017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93C2-95F2-492D-94C8-17D6604AE1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hyperlink" Target="mailto:info@safewater.org" TargetMode="Externa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hyperlink" Target="mailto:info@safewater.org" TargetMode="External"/><Relationship Id="rId4" Type="http://schemas.openxmlformats.org/officeDocument/2006/relationships/image" Target="../media/image5.wmf"/></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9.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hyperlink" Target="http://www.safewater.org/" TargetMode="Externa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6670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1066800" y="1447800"/>
            <a:ext cx="6934200" cy="1323439"/>
          </a:xfrm>
          <a:prstGeom prst="rect">
            <a:avLst/>
          </a:prstGeom>
          <a:noFill/>
        </p:spPr>
        <p:txBody>
          <a:bodyPr wrap="square" rtlCol="0">
            <a:spAutoFit/>
          </a:bodyPr>
          <a:lstStyle/>
          <a:p>
            <a:pPr algn="ctr"/>
            <a:r>
              <a:rPr lang="en-US" sz="4000" b="1" dirty="0" smtClean="0"/>
              <a:t>Elementary Operation Water Drop Kits</a:t>
            </a:r>
            <a:endParaRPr lang="en-US" sz="4000" b="1" dirty="0"/>
          </a:p>
        </p:txBody>
      </p:sp>
      <p:pic>
        <p:nvPicPr>
          <p:cNvPr id="44034" name="Picture 2"/>
          <p:cNvPicPr>
            <a:picLocks noChangeAspect="1" noChangeArrowheads="1"/>
          </p:cNvPicPr>
          <p:nvPr/>
        </p:nvPicPr>
        <p:blipFill>
          <a:blip r:embed="rId4" cstate="print"/>
          <a:srcRect/>
          <a:stretch>
            <a:fillRect/>
          </a:stretch>
        </p:blipFill>
        <p:spPr bwMode="auto">
          <a:xfrm>
            <a:off x="42367200" y="32004000"/>
            <a:ext cx="5943600" cy="4457700"/>
          </a:xfrm>
          <a:prstGeom prst="rect">
            <a:avLst/>
          </a:prstGeom>
          <a:noFill/>
          <a:ln w="9525">
            <a:noFill/>
            <a:miter lim="800000"/>
            <a:headEnd/>
            <a:tailEnd/>
          </a:ln>
        </p:spPr>
      </p:pic>
      <p:pic>
        <p:nvPicPr>
          <p:cNvPr id="44035" name="Picture 3" descr="C:\Documents and Settings\HP_Owner\My Documents\My Pictures\High School OWD Kit\100_0095.jpg"/>
          <p:cNvPicPr>
            <a:picLocks noChangeAspect="1" noChangeArrowheads="1"/>
          </p:cNvPicPr>
          <p:nvPr/>
        </p:nvPicPr>
        <p:blipFill>
          <a:blip r:embed="rId5" cstate="print"/>
          <a:srcRect/>
          <a:stretch>
            <a:fillRect/>
          </a:stretch>
        </p:blipFill>
        <p:spPr bwMode="auto">
          <a:xfrm>
            <a:off x="1905000" y="2743200"/>
            <a:ext cx="5105400" cy="382966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50292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1066800"/>
            <a:ext cx="7315200" cy="4093428"/>
          </a:xfrm>
          <a:prstGeom prst="rect">
            <a:avLst/>
          </a:prstGeom>
          <a:noFill/>
        </p:spPr>
        <p:txBody>
          <a:bodyPr wrap="square" rtlCol="0">
            <a:spAutoFit/>
          </a:bodyPr>
          <a:lstStyle/>
          <a:p>
            <a:r>
              <a:rPr lang="en-US" sz="2000" dirty="0" smtClean="0"/>
              <a:t>5.  (Continued) Then add the remaining </a:t>
            </a:r>
            <a:r>
              <a:rPr lang="en-US" sz="2000" dirty="0" err="1" smtClean="0"/>
              <a:t>Sulphuric</a:t>
            </a:r>
            <a:r>
              <a:rPr lang="en-US" sz="2000" dirty="0" smtClean="0"/>
              <a:t> acid to see the </a:t>
            </a:r>
            <a:r>
              <a:rPr lang="en-US" sz="2000" dirty="0" err="1" smtClean="0"/>
              <a:t>colour</a:t>
            </a:r>
            <a:r>
              <a:rPr lang="en-US" sz="2000" dirty="0" smtClean="0"/>
              <a:t> changes (there should be a slightly darker </a:t>
            </a:r>
            <a:r>
              <a:rPr lang="en-US" sz="2000" dirty="0" err="1" smtClean="0"/>
              <a:t>colour</a:t>
            </a:r>
            <a:r>
              <a:rPr lang="en-US" sz="2000" dirty="0" smtClean="0"/>
              <a:t> after you add all of the acid).  6.  Using the graduated cylinder, measure 50 </a:t>
            </a:r>
            <a:r>
              <a:rPr lang="en-US" sz="2000" dirty="0" err="1" smtClean="0"/>
              <a:t>mL</a:t>
            </a:r>
            <a:r>
              <a:rPr lang="en-US" sz="2000" dirty="0" smtClean="0"/>
              <a:t> of the Local Community Treated Water sample and pour it into the cup labeled Local Community Treated Water sample.  7.  Repeat steps 4 &amp; 5.  8.  Calculate the amount of alkalinity in the different water sources.  You can do that by knowing that the LLS is 50 mg/L and it required around 2.5 </a:t>
            </a:r>
            <a:r>
              <a:rPr lang="en-US" sz="2000" dirty="0" err="1" smtClean="0"/>
              <a:t>mL</a:t>
            </a:r>
            <a:r>
              <a:rPr lang="en-US" sz="2000" dirty="0" smtClean="0"/>
              <a:t> of acid.  </a:t>
            </a:r>
            <a:r>
              <a:rPr lang="en-US" sz="2000" b="1" dirty="0" smtClean="0"/>
              <a:t>Results:  </a:t>
            </a:r>
            <a:r>
              <a:rPr lang="en-US" sz="2000" dirty="0" smtClean="0"/>
              <a:t>If the water sample requires less than 2.5 </a:t>
            </a:r>
            <a:r>
              <a:rPr lang="en-US" sz="2000" dirty="0" err="1" smtClean="0"/>
              <a:t>mL</a:t>
            </a:r>
            <a:r>
              <a:rPr lang="en-US" sz="2000" dirty="0" smtClean="0"/>
              <a:t> of 0.02 N H2SO4 to change </a:t>
            </a:r>
            <a:r>
              <a:rPr lang="en-US" sz="2000" dirty="0" err="1" smtClean="0"/>
              <a:t>colour</a:t>
            </a:r>
            <a:r>
              <a:rPr lang="en-US" sz="2000" dirty="0" smtClean="0"/>
              <a:t> then the water may be quite corrosive.  You can multiply the amount of acid added by 20 and change the units to </a:t>
            </a:r>
            <a:r>
              <a:rPr lang="en-US" sz="2000" dirty="0" err="1" smtClean="0"/>
              <a:t>ppm</a:t>
            </a:r>
            <a:r>
              <a:rPr lang="en-US" sz="2000" dirty="0" smtClean="0"/>
              <a:t> in order to get the result in parts per million.  For example, if 2.5 </a:t>
            </a:r>
            <a:r>
              <a:rPr lang="en-US" sz="2000" dirty="0" err="1" smtClean="0"/>
              <a:t>mL</a:t>
            </a:r>
            <a:r>
              <a:rPr lang="en-US" sz="2000" dirty="0" smtClean="0"/>
              <a:t> of acid is added then the calculation is 2.5 x 20 = 50 </a:t>
            </a:r>
            <a:r>
              <a:rPr lang="en-US" sz="2000" dirty="0" err="1" smtClean="0"/>
              <a:t>ppm</a:t>
            </a:r>
            <a:r>
              <a:rPr lang="en-US" sz="2000" dirty="0" smtClean="0"/>
              <a:t>.   </a:t>
            </a:r>
            <a:endParaRPr lang="en-US"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Sulphate Test</a:t>
            </a:r>
            <a:endParaRPr lang="en-US" sz="4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4338" name="Picture 2" descr="C:\Documents and Settings\HP_Owner\My Documents\My Pictures\High School OWD Kit\High School OWD Kit 058.jpg"/>
          <p:cNvPicPr>
            <a:picLocks noChangeAspect="1" noChangeArrowheads="1"/>
          </p:cNvPicPr>
          <p:nvPr/>
        </p:nvPicPr>
        <p:blipFill>
          <a:blip r:embed="rId4" cstate="print"/>
          <a:srcRect/>
          <a:stretch>
            <a:fillRect/>
          </a:stretch>
        </p:blipFill>
        <p:spPr bwMode="auto">
          <a:xfrm>
            <a:off x="1752600" y="2590800"/>
            <a:ext cx="5343524" cy="4008284"/>
          </a:xfrm>
          <a:prstGeom prst="rect">
            <a:avLst/>
          </a:prstGeom>
          <a:noFill/>
        </p:spPr>
      </p:pic>
      <p:sp>
        <p:nvSpPr>
          <p:cNvPr id="7" name="TextBox 6"/>
          <p:cNvSpPr txBox="1"/>
          <p:nvPr/>
        </p:nvSpPr>
        <p:spPr>
          <a:xfrm>
            <a:off x="914400" y="762000"/>
            <a:ext cx="7086600" cy="1785104"/>
          </a:xfrm>
          <a:prstGeom prst="rect">
            <a:avLst/>
          </a:prstGeom>
          <a:noFill/>
        </p:spPr>
        <p:txBody>
          <a:bodyPr wrap="square" rtlCol="0">
            <a:spAutoFit/>
          </a:bodyPr>
          <a:lstStyle/>
          <a:p>
            <a:pPr marL="342900" indent="-342900">
              <a:buAutoNum type="arabicPeriod"/>
            </a:pPr>
            <a:r>
              <a:rPr lang="en-US" sz="2200" dirty="0" smtClean="0"/>
              <a:t>Label the 3 plastic cups with appropriate number and name:</a:t>
            </a:r>
          </a:p>
          <a:p>
            <a:pPr marL="342900" indent="-342900"/>
            <a:r>
              <a:rPr lang="en-US" sz="2200" dirty="0" smtClean="0"/>
              <a:t>      #1 – Control </a:t>
            </a:r>
            <a:br>
              <a:rPr lang="en-US" sz="2200" dirty="0" smtClean="0"/>
            </a:br>
            <a:r>
              <a:rPr lang="en-US" sz="2200" dirty="0" smtClean="0"/>
              <a:t>#2 – Canadian Guideline (CGLS)</a:t>
            </a:r>
            <a:br>
              <a:rPr lang="en-US" sz="2200" dirty="0" smtClean="0"/>
            </a:br>
            <a:r>
              <a:rPr lang="en-US" sz="2200" dirty="0" smtClean="0"/>
              <a:t>#3 – Local community treated water</a:t>
            </a:r>
            <a:endParaRPr lang="en-US" sz="2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5362" name="Picture 2" descr="C:\Documents and Settings\HP_Owner\My Documents\My Pictures\Pipette\Pipette.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2.  Label the 2 pipettes:  DI (for </a:t>
            </a:r>
            <a:r>
              <a:rPr lang="en-US" sz="2400" dirty="0" err="1" smtClean="0"/>
              <a:t>Deionized</a:t>
            </a:r>
            <a:r>
              <a:rPr lang="en-US" sz="2400" dirty="0" smtClean="0"/>
              <a:t> Water), LTW (for Local Community Treated Water).</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6386" name="Picture 2" descr="C:\Documents and Settings\HP_Owner\My Documents\My Pictures\High School OWD Kit\High School OWD Kit 057.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
        <p:nvSpPr>
          <p:cNvPr id="7" name="TextBox 6"/>
          <p:cNvSpPr txBox="1"/>
          <p:nvPr/>
        </p:nvSpPr>
        <p:spPr>
          <a:xfrm>
            <a:off x="762000" y="1752600"/>
            <a:ext cx="7543800" cy="830997"/>
          </a:xfrm>
          <a:prstGeom prst="rect">
            <a:avLst/>
          </a:prstGeom>
          <a:noFill/>
        </p:spPr>
        <p:txBody>
          <a:bodyPr wrap="square" rtlCol="0">
            <a:spAutoFit/>
          </a:bodyPr>
          <a:lstStyle/>
          <a:p>
            <a:r>
              <a:rPr lang="en-US" sz="2400" dirty="0" smtClean="0"/>
              <a:t>3.  Using a graduated cylinder, measure out 25 </a:t>
            </a:r>
            <a:r>
              <a:rPr lang="en-US" sz="2400" dirty="0" err="1" smtClean="0"/>
              <a:t>mL</a:t>
            </a:r>
            <a:r>
              <a:rPr lang="en-US" sz="2400" dirty="0" smtClean="0"/>
              <a:t> of </a:t>
            </a:r>
            <a:r>
              <a:rPr lang="en-US" sz="2400" dirty="0" err="1" smtClean="0"/>
              <a:t>Deionized</a:t>
            </a:r>
            <a:r>
              <a:rPr lang="en-US" sz="2400" dirty="0" smtClean="0"/>
              <a:t> Water to each of the 3 cups.</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7410" name="Picture 2" descr="C:\Documents and Settings\HP_Owner\My Documents\My Pictures\High School OWD Kit\High School OWD Kit 059.jpg"/>
          <p:cNvPicPr>
            <a:picLocks noChangeAspect="1" noChangeArrowheads="1"/>
          </p:cNvPicPr>
          <p:nvPr/>
        </p:nvPicPr>
        <p:blipFill>
          <a:blip r:embed="rId4" cstate="print"/>
          <a:srcRect/>
          <a:stretch>
            <a:fillRect/>
          </a:stretch>
        </p:blipFill>
        <p:spPr bwMode="auto">
          <a:xfrm>
            <a:off x="1752600" y="2590800"/>
            <a:ext cx="5324475" cy="3993996"/>
          </a:xfrm>
          <a:prstGeom prst="rect">
            <a:avLst/>
          </a:prstGeom>
          <a:noFill/>
        </p:spPr>
      </p:pic>
      <p:sp>
        <p:nvSpPr>
          <p:cNvPr id="8" name="TextBox 7"/>
          <p:cNvSpPr txBox="1"/>
          <p:nvPr/>
        </p:nvSpPr>
        <p:spPr>
          <a:xfrm>
            <a:off x="762000" y="1752600"/>
            <a:ext cx="7391400" cy="830997"/>
          </a:xfrm>
          <a:prstGeom prst="rect">
            <a:avLst/>
          </a:prstGeom>
          <a:noFill/>
        </p:spPr>
        <p:txBody>
          <a:bodyPr wrap="square" rtlCol="0">
            <a:spAutoFit/>
          </a:bodyPr>
          <a:lstStyle/>
          <a:p>
            <a:r>
              <a:rPr lang="en-US" sz="2400" dirty="0" smtClean="0"/>
              <a:t>4.  To the #1 Control cup, add 2 </a:t>
            </a:r>
            <a:r>
              <a:rPr lang="en-US" sz="2400" dirty="0" err="1" smtClean="0"/>
              <a:t>mL</a:t>
            </a:r>
            <a:r>
              <a:rPr lang="en-US" sz="2400" dirty="0" smtClean="0"/>
              <a:t> of the </a:t>
            </a:r>
            <a:r>
              <a:rPr lang="en-US" sz="2400" dirty="0" err="1" smtClean="0"/>
              <a:t>Deionized</a:t>
            </a:r>
            <a:r>
              <a:rPr lang="en-US" sz="2400" dirty="0" smtClean="0"/>
              <a:t> Water using the pipette labeled DI.</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8434" name="Picture 2" descr="C:\Documents and Settings\HP_Owner\My Documents\My Pictures\High School OWD Kit\High School OWD Kit 060.jpg"/>
          <p:cNvPicPr>
            <a:picLocks noChangeAspect="1" noChangeArrowheads="1"/>
          </p:cNvPicPr>
          <p:nvPr/>
        </p:nvPicPr>
        <p:blipFill>
          <a:blip r:embed="rId4" cstate="print"/>
          <a:srcRect/>
          <a:stretch>
            <a:fillRect/>
          </a:stretch>
        </p:blipFill>
        <p:spPr bwMode="auto">
          <a:xfrm>
            <a:off x="1828800" y="2590800"/>
            <a:ext cx="5334000" cy="4001141"/>
          </a:xfrm>
          <a:prstGeom prst="rect">
            <a:avLst/>
          </a:prstGeom>
          <a:noFill/>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5.  To the #1 Control cup, add contents of one of the Sulphate Reagent 1 tubes.</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9458" name="Picture 2" descr="C:\Documents and Settings\HP_Owner\My Documents\My Pictures\High School OWD Kit\High School OWD Kit 061.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
        <p:nvSpPr>
          <p:cNvPr id="7" name="TextBox 6"/>
          <p:cNvSpPr txBox="1"/>
          <p:nvPr/>
        </p:nvSpPr>
        <p:spPr>
          <a:xfrm>
            <a:off x="838200" y="1752600"/>
            <a:ext cx="7391400" cy="830997"/>
          </a:xfrm>
          <a:prstGeom prst="rect">
            <a:avLst/>
          </a:prstGeom>
          <a:noFill/>
        </p:spPr>
        <p:txBody>
          <a:bodyPr wrap="square" rtlCol="0">
            <a:spAutoFit/>
          </a:bodyPr>
          <a:lstStyle/>
          <a:p>
            <a:r>
              <a:rPr lang="en-US" sz="2400" dirty="0" smtClean="0"/>
              <a:t>6.  To the #1 Control cup while swirling, add contents of one of the Sulphate Reagent 2 tubes.  </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0482" name="Picture 2" descr="C:\Documents and Settings\HP_Owner\My Documents\My Pictures\High School OWD Kit\High School OWD Kit 062.jpg"/>
          <p:cNvPicPr>
            <a:picLocks noChangeAspect="1" noChangeArrowheads="1"/>
          </p:cNvPicPr>
          <p:nvPr/>
        </p:nvPicPr>
        <p:blipFill>
          <a:blip r:embed="rId4" cstate="print"/>
          <a:srcRect/>
          <a:stretch>
            <a:fillRect/>
          </a:stretch>
        </p:blipFill>
        <p:spPr bwMode="auto">
          <a:xfrm>
            <a:off x="1828800" y="2590800"/>
            <a:ext cx="5354637" cy="4016621"/>
          </a:xfrm>
          <a:prstGeom prst="rect">
            <a:avLst/>
          </a:prstGeom>
          <a:noFill/>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6.  (Continued) Continue swirling for 1 minute and then set the cup aside.</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1506" name="Picture 2" descr="C:\Documents and Settings\HP_Owner\My Documents\My Pictures\High School OWD Kit\High School OWD Kit 063.jpg"/>
          <p:cNvPicPr>
            <a:picLocks noChangeAspect="1" noChangeArrowheads="1"/>
          </p:cNvPicPr>
          <p:nvPr/>
        </p:nvPicPr>
        <p:blipFill>
          <a:blip r:embed="rId4" cstate="print"/>
          <a:srcRect/>
          <a:stretch>
            <a:fillRect/>
          </a:stretch>
        </p:blipFill>
        <p:spPr bwMode="auto">
          <a:xfrm>
            <a:off x="1828800" y="2590800"/>
            <a:ext cx="5348238" cy="4011821"/>
          </a:xfrm>
          <a:prstGeom prst="rect">
            <a:avLst/>
          </a:prstGeom>
          <a:noFill/>
        </p:spPr>
      </p:pic>
      <p:sp>
        <p:nvSpPr>
          <p:cNvPr id="7" name="TextBox 6"/>
          <p:cNvSpPr txBox="1"/>
          <p:nvPr/>
        </p:nvSpPr>
        <p:spPr>
          <a:xfrm>
            <a:off x="762000" y="914400"/>
            <a:ext cx="7467600" cy="1654299"/>
          </a:xfrm>
          <a:prstGeom prst="rect">
            <a:avLst/>
          </a:prstGeom>
          <a:noFill/>
        </p:spPr>
        <p:txBody>
          <a:bodyPr wrap="square" rtlCol="0">
            <a:spAutoFit/>
          </a:bodyPr>
          <a:lstStyle/>
          <a:p>
            <a:r>
              <a:rPr lang="en-US" sz="1450" dirty="0" smtClean="0"/>
              <a:t>7.  To the #2 cup [Canadian Guideline (CGLS)], add contents of tube labeled Canadian Guideline (CGLS).  8.  To the #2 cup, add contents of one of the Sulphate Reagent 1 tubes.  9.  To the #2 cup while swirling, add contents of one of the Sulphate Reagent 2 tubes.  Continue swirling for 1 minute and then set the cup aside.  10.  To the #3 cup, using the pipette labeled LTW, add 2 </a:t>
            </a:r>
            <a:r>
              <a:rPr lang="en-US" sz="1450" dirty="0" err="1" smtClean="0"/>
              <a:t>mL</a:t>
            </a:r>
            <a:r>
              <a:rPr lang="en-US" sz="1450" dirty="0" smtClean="0"/>
              <a:t> of the Local Community Treated Water.  11.  To the #3 cup, add contents of the Sulphate Reagent 1 tube.  12.  To the #3 cup while swirling, add contents of the Sulphate Reagent 2 tube.  Continue swirling for 1 minute and then set the cup aside.  </a:t>
            </a:r>
            <a:endParaRPr lang="en-US" sz="145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905000"/>
            <a:ext cx="7391400" cy="707886"/>
          </a:xfrm>
          <a:prstGeom prst="rect">
            <a:avLst/>
          </a:prstGeom>
          <a:noFill/>
        </p:spPr>
        <p:txBody>
          <a:bodyPr wrap="square" rtlCol="0">
            <a:spAutoFit/>
          </a:bodyPr>
          <a:lstStyle/>
          <a:p>
            <a:pPr algn="ctr"/>
            <a:r>
              <a:rPr lang="en-US" sz="4000" dirty="0" smtClean="0"/>
              <a:t>How do I get this awesome kit?</a:t>
            </a:r>
            <a:endParaRPr lang="en-US" sz="4000" dirty="0"/>
          </a:p>
        </p:txBody>
      </p:sp>
      <p:pic>
        <p:nvPicPr>
          <p:cNvPr id="27651" name="Picture 3" descr="C:\Documents and Settings\HP_Owner\Local Settings\Temporary Internet Files\Content.IE5\H9Z8KGS5\MC900366088[1].wmf"/>
          <p:cNvPicPr>
            <a:picLocks noChangeAspect="1" noChangeArrowheads="1"/>
          </p:cNvPicPr>
          <p:nvPr/>
        </p:nvPicPr>
        <p:blipFill>
          <a:blip r:embed="rId4" cstate="print"/>
          <a:srcRect/>
          <a:stretch>
            <a:fillRect/>
          </a:stretch>
        </p:blipFill>
        <p:spPr bwMode="auto">
          <a:xfrm>
            <a:off x="990600" y="5105400"/>
            <a:ext cx="1218512" cy="809902"/>
          </a:xfrm>
          <a:prstGeom prst="rect">
            <a:avLst/>
          </a:prstGeom>
          <a:noFill/>
        </p:spPr>
      </p:pic>
      <p:sp>
        <p:nvSpPr>
          <p:cNvPr id="11" name="TextBox 10"/>
          <p:cNvSpPr txBox="1"/>
          <p:nvPr/>
        </p:nvSpPr>
        <p:spPr>
          <a:xfrm>
            <a:off x="1066800" y="2667000"/>
            <a:ext cx="6858000" cy="707886"/>
          </a:xfrm>
          <a:prstGeom prst="rect">
            <a:avLst/>
          </a:prstGeom>
          <a:noFill/>
        </p:spPr>
        <p:txBody>
          <a:bodyPr wrap="square" rtlCol="0">
            <a:spAutoFit/>
          </a:bodyPr>
          <a:lstStyle/>
          <a:p>
            <a:r>
              <a:rPr lang="en-US" sz="2000" dirty="0" smtClean="0"/>
              <a:t>Many kits are sponsored by generous companies and foundations.  </a:t>
            </a:r>
            <a:endParaRPr lang="en-US" sz="2000" dirty="0"/>
          </a:p>
        </p:txBody>
      </p:sp>
      <p:sp>
        <p:nvSpPr>
          <p:cNvPr id="13" name="TextBox 12"/>
          <p:cNvSpPr txBox="1"/>
          <p:nvPr/>
        </p:nvSpPr>
        <p:spPr>
          <a:xfrm>
            <a:off x="1066800" y="3374886"/>
            <a:ext cx="7010400" cy="1323439"/>
          </a:xfrm>
          <a:prstGeom prst="rect">
            <a:avLst/>
          </a:prstGeom>
          <a:noFill/>
        </p:spPr>
        <p:txBody>
          <a:bodyPr wrap="square" rtlCol="0">
            <a:spAutoFit/>
          </a:bodyPr>
          <a:lstStyle/>
          <a:p>
            <a:r>
              <a:rPr lang="en-US" sz="2000" dirty="0" smtClean="0"/>
              <a:t>Kits can, of course, also be purchased by schools/school divisions themselves at reasonable cost-recovery prices.  To find out whether your school is eligible to receive a sponsored kit please contact us!</a:t>
            </a:r>
            <a:endParaRPr lang="en-US" sz="2000" dirty="0"/>
          </a:p>
        </p:txBody>
      </p:sp>
      <p:sp>
        <p:nvSpPr>
          <p:cNvPr id="16" name="TextBox 15"/>
          <p:cNvSpPr txBox="1"/>
          <p:nvPr/>
        </p:nvSpPr>
        <p:spPr>
          <a:xfrm>
            <a:off x="2209800" y="5257800"/>
            <a:ext cx="2971800" cy="400110"/>
          </a:xfrm>
          <a:prstGeom prst="rect">
            <a:avLst/>
          </a:prstGeom>
          <a:noFill/>
        </p:spPr>
        <p:txBody>
          <a:bodyPr wrap="square" rtlCol="0">
            <a:spAutoFit/>
          </a:bodyPr>
          <a:lstStyle/>
          <a:p>
            <a:r>
              <a:rPr lang="en-US" sz="2000" dirty="0" smtClean="0"/>
              <a:t>E-mail </a:t>
            </a:r>
            <a:r>
              <a:rPr lang="en-US" sz="2000" dirty="0" smtClean="0">
                <a:hlinkClick r:id="rId5"/>
              </a:rPr>
              <a:t>info@safewater.org</a:t>
            </a:r>
            <a:r>
              <a:rPr lang="en-US" sz="2000" dirty="0" smtClean="0"/>
              <a:t> </a:t>
            </a:r>
            <a:endParaRPr lang="en-US" sz="2000" dirty="0"/>
          </a:p>
        </p:txBody>
      </p:sp>
      <p:pic>
        <p:nvPicPr>
          <p:cNvPr id="27656" name="Picture 8" descr="C:\Documents and Settings\HP_Owner\Local Settings\Temporary Internet Files\Content.IE5\FV6SLEXG\MM900040996[1].gif"/>
          <p:cNvPicPr>
            <a:picLocks noChangeAspect="1" noChangeArrowheads="1" noCrop="1"/>
          </p:cNvPicPr>
          <p:nvPr/>
        </p:nvPicPr>
        <p:blipFill>
          <a:blip r:embed="rId6" cstate="print"/>
          <a:srcRect/>
          <a:stretch>
            <a:fillRect/>
          </a:stretch>
        </p:blipFill>
        <p:spPr bwMode="auto">
          <a:xfrm>
            <a:off x="5105400" y="4876800"/>
            <a:ext cx="1143000" cy="1279071"/>
          </a:xfrm>
          <a:prstGeom prst="rect">
            <a:avLst/>
          </a:prstGeom>
          <a:noFill/>
        </p:spPr>
      </p:pic>
      <p:sp>
        <p:nvSpPr>
          <p:cNvPr id="19" name="TextBox 18"/>
          <p:cNvSpPr txBox="1"/>
          <p:nvPr/>
        </p:nvSpPr>
        <p:spPr>
          <a:xfrm>
            <a:off x="5791200" y="5257800"/>
            <a:ext cx="2362200" cy="400110"/>
          </a:xfrm>
          <a:prstGeom prst="rect">
            <a:avLst/>
          </a:prstGeom>
          <a:noFill/>
        </p:spPr>
        <p:txBody>
          <a:bodyPr wrap="square" rtlCol="0">
            <a:spAutoFit/>
          </a:bodyPr>
          <a:lstStyle/>
          <a:p>
            <a:r>
              <a:rPr lang="en-US" sz="2000" dirty="0" smtClean="0"/>
              <a:t>Phone 306-934-0389</a:t>
            </a:r>
            <a:endParaRPr lang="en-US" sz="2000" dirty="0"/>
          </a:p>
        </p:txBody>
      </p:sp>
    </p:spTree>
    <p:extLst>
      <p:ext uri="{BB962C8B-B14F-4D97-AF65-F5344CB8AC3E}">
        <p14:creationId xmlns:p14="http://schemas.microsoft.com/office/powerpoint/2010/main" val="57089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2530" name="Picture 2" descr="C:\Documents and Settings\HP_Owner\My Documents\My Pictures\High School OWD Kit\High School OWD Kit 064.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
        <p:nvSpPr>
          <p:cNvPr id="7" name="TextBox 6"/>
          <p:cNvSpPr txBox="1"/>
          <p:nvPr/>
        </p:nvSpPr>
        <p:spPr>
          <a:xfrm>
            <a:off x="762000" y="914400"/>
            <a:ext cx="7467600" cy="1661993"/>
          </a:xfrm>
          <a:prstGeom prst="rect">
            <a:avLst/>
          </a:prstGeom>
          <a:noFill/>
        </p:spPr>
        <p:txBody>
          <a:bodyPr wrap="square" rtlCol="0">
            <a:spAutoFit/>
          </a:bodyPr>
          <a:lstStyle/>
          <a:p>
            <a:r>
              <a:rPr lang="en-US" sz="1700" dirty="0" smtClean="0"/>
              <a:t>13.  Determine the cloudiness of the cups </a:t>
            </a:r>
            <a:r>
              <a:rPr lang="en-US" sz="1700" b="1" dirty="0" smtClean="0"/>
              <a:t>Relative to the</a:t>
            </a:r>
            <a:r>
              <a:rPr lang="en-US" sz="1700" dirty="0" smtClean="0"/>
              <a:t> Canadian Guideline for Sulphate sample (CGLS) (more or less cloudy) and record the results.  </a:t>
            </a:r>
            <a:r>
              <a:rPr lang="en-US" sz="1700" b="1" dirty="0" smtClean="0"/>
              <a:t>Results:  </a:t>
            </a:r>
            <a:r>
              <a:rPr lang="en-US" sz="1700" dirty="0" smtClean="0"/>
              <a:t>The Canadian Guideline sample</a:t>
            </a:r>
            <a:r>
              <a:rPr lang="en-US" sz="1700" b="1" dirty="0" smtClean="0"/>
              <a:t> </a:t>
            </a:r>
            <a:r>
              <a:rPr lang="en-US" sz="1700" dirty="0" smtClean="0"/>
              <a:t>should be cloudy.  If the water sample is less cloudy than the Canadian Guideline, then it passes the Guidelines for Canadian Drinking Water Quality guideline for sulphate, which is 500 mg/L.  The Control should not have any cloudiness present.</a:t>
            </a:r>
            <a:endParaRPr lang="en-US" sz="17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514600"/>
            <a:ext cx="7086600" cy="132343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The Six Tests That the Students Do in Groups</a:t>
            </a:r>
            <a:endParaRPr lang="en-US" sz="4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Ammonium Test</a:t>
            </a:r>
            <a:endParaRPr lang="en-US" sz="4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6147" name="Picture 3" descr="C:\Documents and Settings\HP_Owner\My Documents\My Pictures\High School OWD Kit\High School OWD Kit 048.jpg"/>
          <p:cNvPicPr>
            <a:picLocks noChangeAspect="1" noChangeArrowheads="1"/>
          </p:cNvPicPr>
          <p:nvPr/>
        </p:nvPicPr>
        <p:blipFill>
          <a:blip r:embed="rId4" cstate="print"/>
          <a:srcRect/>
          <a:stretch>
            <a:fillRect/>
          </a:stretch>
        </p:blipFill>
        <p:spPr bwMode="auto">
          <a:xfrm>
            <a:off x="1828800" y="2590800"/>
            <a:ext cx="5344267" cy="4008842"/>
          </a:xfrm>
          <a:prstGeom prst="rect">
            <a:avLst/>
          </a:prstGeom>
          <a:noFill/>
        </p:spPr>
      </p:pic>
      <p:sp>
        <p:nvSpPr>
          <p:cNvPr id="8" name="TextBox 7"/>
          <p:cNvSpPr txBox="1"/>
          <p:nvPr/>
        </p:nvSpPr>
        <p:spPr>
          <a:xfrm>
            <a:off x="838200" y="2133600"/>
            <a:ext cx="6858000" cy="461665"/>
          </a:xfrm>
          <a:prstGeom prst="rect">
            <a:avLst/>
          </a:prstGeom>
          <a:noFill/>
        </p:spPr>
        <p:txBody>
          <a:bodyPr wrap="square" rtlCol="0">
            <a:spAutoFit/>
          </a:bodyPr>
          <a:lstStyle/>
          <a:p>
            <a:r>
              <a:rPr lang="en-US" sz="2400" dirty="0" smtClean="0"/>
              <a:t>1.  Draw a line 5 mm from the top of the </a:t>
            </a:r>
            <a:r>
              <a:rPr lang="en-US" sz="2400" dirty="0" err="1" smtClean="0"/>
              <a:t>cuvette</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7170" name="Picture 2" descr="C:\Documents and Settings\HP_Owner\My Documents\My Pictures\High School OWD Kit\High School OWD Kit 049.jpg"/>
          <p:cNvPicPr>
            <a:picLocks noChangeAspect="1" noChangeArrowheads="1"/>
          </p:cNvPicPr>
          <p:nvPr/>
        </p:nvPicPr>
        <p:blipFill>
          <a:blip r:embed="rId4" cstate="print"/>
          <a:srcRect/>
          <a:stretch>
            <a:fillRect/>
          </a:stretch>
        </p:blipFill>
        <p:spPr bwMode="auto">
          <a:xfrm>
            <a:off x="1828800" y="2590800"/>
            <a:ext cx="5327649" cy="3996376"/>
          </a:xfrm>
          <a:prstGeom prst="rect">
            <a:avLst/>
          </a:prstGeom>
          <a:noFill/>
        </p:spPr>
      </p:pic>
      <p:sp>
        <p:nvSpPr>
          <p:cNvPr id="7" name="TextBox 6"/>
          <p:cNvSpPr txBox="1"/>
          <p:nvPr/>
        </p:nvSpPr>
        <p:spPr>
          <a:xfrm>
            <a:off x="762000" y="1752600"/>
            <a:ext cx="7543800" cy="830997"/>
          </a:xfrm>
          <a:prstGeom prst="rect">
            <a:avLst/>
          </a:prstGeom>
          <a:noFill/>
        </p:spPr>
        <p:txBody>
          <a:bodyPr wrap="square" rtlCol="0">
            <a:spAutoFit/>
          </a:bodyPr>
          <a:lstStyle/>
          <a:p>
            <a:r>
              <a:rPr lang="en-US" sz="2400" dirty="0" smtClean="0"/>
              <a:t>1.  (Continued) Begin with the Local Community Treated Water sample and pour the sample up to the marked line.  </a:t>
            </a:r>
            <a:endParaRPr lang="en-US" sz="2400" dirty="0"/>
          </a:p>
        </p:txBody>
      </p:sp>
      <p:pic>
        <p:nvPicPr>
          <p:cNvPr id="8" name="Picture 2" descr="C:\Documents and Settings\HP_Owner\My Documents\My Pictures\High School OWD Kit\High School OWD Kit 049.jpg"/>
          <p:cNvPicPr>
            <a:picLocks noChangeAspect="1" noChangeArrowheads="1"/>
          </p:cNvPicPr>
          <p:nvPr/>
        </p:nvPicPr>
        <p:blipFill>
          <a:blip r:embed="rId4" cstate="print"/>
          <a:srcRect/>
          <a:stretch>
            <a:fillRect/>
          </a:stretch>
        </p:blipFill>
        <p:spPr bwMode="auto">
          <a:xfrm>
            <a:off x="1828800" y="2514600"/>
            <a:ext cx="5327649" cy="399637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8194" name="Picture 2" descr="C:\Documents and Settings\HP_Owner\My Documents\My Pictures\High School OWD Kit\High School OWD Kit 050.jpg"/>
          <p:cNvPicPr>
            <a:picLocks noChangeAspect="1" noChangeArrowheads="1"/>
          </p:cNvPicPr>
          <p:nvPr/>
        </p:nvPicPr>
        <p:blipFill>
          <a:blip r:embed="rId4" cstate="print"/>
          <a:srcRect/>
          <a:stretch>
            <a:fillRect/>
          </a:stretch>
        </p:blipFill>
        <p:spPr bwMode="auto">
          <a:xfrm>
            <a:off x="1752600" y="2590800"/>
            <a:ext cx="5410200" cy="4058299"/>
          </a:xfrm>
          <a:prstGeom prst="rect">
            <a:avLst/>
          </a:prstGeom>
          <a:noFill/>
        </p:spPr>
      </p:pic>
      <p:sp>
        <p:nvSpPr>
          <p:cNvPr id="7" name="TextBox 6"/>
          <p:cNvSpPr txBox="1"/>
          <p:nvPr/>
        </p:nvSpPr>
        <p:spPr>
          <a:xfrm>
            <a:off x="838200" y="1371600"/>
            <a:ext cx="7467600" cy="1200329"/>
          </a:xfrm>
          <a:prstGeom prst="rect">
            <a:avLst/>
          </a:prstGeom>
          <a:noFill/>
        </p:spPr>
        <p:txBody>
          <a:bodyPr wrap="square" rtlCol="0">
            <a:spAutoFit/>
          </a:bodyPr>
          <a:lstStyle/>
          <a:p>
            <a:r>
              <a:rPr lang="en-US" sz="2400" dirty="0" smtClean="0"/>
              <a:t>2.  Dip one Ammonia Reagent Strip into the Sample for 40 seconds with a gentle, steady, up and down motion.  3.  Remove and discard the strip. </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752600"/>
            <a:ext cx="7467600" cy="830997"/>
          </a:xfrm>
          <a:prstGeom prst="rect">
            <a:avLst/>
          </a:prstGeom>
          <a:noFill/>
        </p:spPr>
        <p:txBody>
          <a:bodyPr wrap="square" rtlCol="0">
            <a:spAutoFit/>
          </a:bodyPr>
          <a:lstStyle/>
          <a:p>
            <a:r>
              <a:rPr lang="en-US" sz="2400" dirty="0" smtClean="0"/>
              <a:t>3.  Pour the 4 </a:t>
            </a:r>
            <a:r>
              <a:rPr lang="en-US" sz="2400" dirty="0" err="1" smtClean="0"/>
              <a:t>mL</a:t>
            </a:r>
            <a:r>
              <a:rPr lang="en-US" sz="2400" dirty="0" smtClean="0"/>
              <a:t> of AEUL from the vial into the other </a:t>
            </a:r>
            <a:r>
              <a:rPr lang="en-US" sz="2400" dirty="0" err="1" smtClean="0"/>
              <a:t>cuvette</a:t>
            </a:r>
            <a:r>
              <a:rPr lang="en-US" sz="2400" dirty="0" smtClean="0"/>
              <a:t>.</a:t>
            </a:r>
            <a:endParaRPr lang="en-US" sz="2400" dirty="0"/>
          </a:p>
        </p:txBody>
      </p:sp>
      <p:pic>
        <p:nvPicPr>
          <p:cNvPr id="8" name="Picture 2" descr="C:\Documents and Settings\HP_Owner\My Documents\My Pictures\High School OWD Kit\High School OWD Kit 049.jpg"/>
          <p:cNvPicPr>
            <a:picLocks noChangeAspect="1" noChangeArrowheads="1"/>
          </p:cNvPicPr>
          <p:nvPr/>
        </p:nvPicPr>
        <p:blipFill>
          <a:blip r:embed="rId4" cstate="print"/>
          <a:srcRect/>
          <a:stretch>
            <a:fillRect/>
          </a:stretch>
        </p:blipFill>
        <p:spPr bwMode="auto">
          <a:xfrm>
            <a:off x="1828800" y="2590800"/>
            <a:ext cx="5327649" cy="399637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8194" name="Picture 2" descr="C:\Documents and Settings\HP_Owner\My Documents\My Pictures\High School OWD Kit\High School OWD Kit 050.jpg"/>
          <p:cNvPicPr>
            <a:picLocks noChangeAspect="1" noChangeArrowheads="1"/>
          </p:cNvPicPr>
          <p:nvPr/>
        </p:nvPicPr>
        <p:blipFill>
          <a:blip r:embed="rId4" cstate="print"/>
          <a:srcRect/>
          <a:stretch>
            <a:fillRect/>
          </a:stretch>
        </p:blipFill>
        <p:spPr bwMode="auto">
          <a:xfrm>
            <a:off x="1752600" y="2590800"/>
            <a:ext cx="5410200" cy="4058299"/>
          </a:xfrm>
          <a:prstGeom prst="rect">
            <a:avLst/>
          </a:prstGeom>
          <a:noFill/>
        </p:spPr>
      </p:pic>
      <p:sp>
        <p:nvSpPr>
          <p:cNvPr id="7" name="TextBox 6"/>
          <p:cNvSpPr txBox="1"/>
          <p:nvPr/>
        </p:nvSpPr>
        <p:spPr>
          <a:xfrm>
            <a:off x="838200" y="1371600"/>
            <a:ext cx="7467600" cy="1200329"/>
          </a:xfrm>
          <a:prstGeom prst="rect">
            <a:avLst/>
          </a:prstGeom>
          <a:noFill/>
        </p:spPr>
        <p:txBody>
          <a:bodyPr wrap="square" rtlCol="0">
            <a:spAutoFit/>
          </a:bodyPr>
          <a:lstStyle/>
          <a:p>
            <a:r>
              <a:rPr lang="en-US" sz="2400" dirty="0" smtClean="0"/>
              <a:t>4.  Dip one Ammonia Reagent Strip into the AEUL for 40 seconds with a gentle, steady, up and down motion.  5.  Remove and discard the strip. </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9218" name="Picture 2" descr="C:\Documents and Settings\HP_Owner\My Documents\My Pictures\High School OWD Kit\High School OWD Kit 051.jpg"/>
          <p:cNvPicPr>
            <a:picLocks noChangeAspect="1" noChangeArrowheads="1"/>
          </p:cNvPicPr>
          <p:nvPr/>
        </p:nvPicPr>
        <p:blipFill>
          <a:blip r:embed="rId4" cstate="print"/>
          <a:srcRect/>
          <a:stretch>
            <a:fillRect/>
          </a:stretch>
        </p:blipFill>
        <p:spPr bwMode="auto">
          <a:xfrm>
            <a:off x="1676400" y="2590800"/>
            <a:ext cx="5410200" cy="4058300"/>
          </a:xfrm>
          <a:prstGeom prst="rect">
            <a:avLst/>
          </a:prstGeom>
          <a:noFill/>
        </p:spPr>
      </p:pic>
      <p:sp>
        <p:nvSpPr>
          <p:cNvPr id="7" name="TextBox 6"/>
          <p:cNvSpPr txBox="1"/>
          <p:nvPr/>
        </p:nvSpPr>
        <p:spPr>
          <a:xfrm>
            <a:off x="685800" y="1066800"/>
            <a:ext cx="7772400" cy="1477328"/>
          </a:xfrm>
          <a:prstGeom prst="rect">
            <a:avLst/>
          </a:prstGeom>
          <a:noFill/>
        </p:spPr>
        <p:txBody>
          <a:bodyPr wrap="square" rtlCol="0">
            <a:spAutoFit/>
          </a:bodyPr>
          <a:lstStyle/>
          <a:p>
            <a:r>
              <a:rPr lang="en-US" sz="1500" dirty="0" smtClean="0"/>
              <a:t>6.  After 5 minutes, match the </a:t>
            </a:r>
            <a:r>
              <a:rPr lang="en-US" sz="1500" dirty="0" err="1" smtClean="0"/>
              <a:t>colour</a:t>
            </a:r>
            <a:r>
              <a:rPr lang="en-US" sz="1500" dirty="0" smtClean="0"/>
              <a:t> by placing the vial on the white circles on the card.  Look into the top of the vial to see which </a:t>
            </a:r>
            <a:r>
              <a:rPr lang="en-US" sz="1500" dirty="0" err="1" smtClean="0"/>
              <a:t>colour</a:t>
            </a:r>
            <a:r>
              <a:rPr lang="en-US" sz="1500" dirty="0" smtClean="0"/>
              <a:t> matches best.  A </a:t>
            </a:r>
            <a:r>
              <a:rPr lang="en-US" sz="1500" dirty="0" err="1" smtClean="0"/>
              <a:t>colour</a:t>
            </a:r>
            <a:r>
              <a:rPr lang="en-US" sz="1500" dirty="0" smtClean="0"/>
              <a:t> change from yellow (&lt; 0.1 mg/L) to shades of green indicates the presence of ammonia.  Use the </a:t>
            </a:r>
            <a:r>
              <a:rPr lang="en-US" sz="1500" dirty="0" err="1" smtClean="0"/>
              <a:t>colour</a:t>
            </a:r>
            <a:r>
              <a:rPr lang="en-US" sz="1500" dirty="0" smtClean="0"/>
              <a:t> chart to determine the ammonia concentration.  </a:t>
            </a:r>
            <a:r>
              <a:rPr lang="en-US" sz="1500" b="1" dirty="0" smtClean="0"/>
              <a:t>Results:  </a:t>
            </a:r>
            <a:r>
              <a:rPr lang="en-US" sz="1500" dirty="0" smtClean="0"/>
              <a:t>Since there is no Canadian Drinking Water Guideline for Ammonia you will compare results to the European Union limit.  The standard should give a result very close to the 0.5 mg/L AEUL; if the </a:t>
            </a:r>
            <a:r>
              <a:rPr lang="en-US" sz="1500" dirty="0" err="1" smtClean="0"/>
              <a:t>colour</a:t>
            </a:r>
            <a:r>
              <a:rPr lang="en-US" sz="1500" dirty="0" smtClean="0"/>
              <a:t> is darker then it </a:t>
            </a:r>
            <a:r>
              <a:rPr lang="en-US" sz="1500" b="1" dirty="0" smtClean="0"/>
              <a:t>DOES NOT </a:t>
            </a:r>
            <a:r>
              <a:rPr lang="en-US" sz="1500" dirty="0" smtClean="0"/>
              <a:t>meet the guidelines. </a:t>
            </a:r>
            <a:endParaRPr lang="en-US" sz="15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err="1" smtClean="0"/>
              <a:t>Colour</a:t>
            </a:r>
            <a:r>
              <a:rPr lang="en-US" sz="4000" dirty="0" smtClean="0"/>
              <a:t> Test</a:t>
            </a:r>
            <a:endParaRPr lang="en-US" sz="4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1828800"/>
            <a:ext cx="7086600" cy="317009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REMEMBER:  Although the materials in the kit are safe to use, it is important to always use proper lab procedures and be careful when working in the lab.</a:t>
            </a:r>
            <a:endParaRPr lang="en-US" sz="4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14400" y="1066800"/>
            <a:ext cx="7162800" cy="1569660"/>
          </a:xfrm>
          <a:prstGeom prst="rect">
            <a:avLst/>
          </a:prstGeom>
          <a:noFill/>
        </p:spPr>
        <p:txBody>
          <a:bodyPr wrap="square" rtlCol="0">
            <a:spAutoFit/>
          </a:bodyPr>
          <a:lstStyle/>
          <a:p>
            <a:r>
              <a:rPr lang="en-US" sz="2400" dirty="0" smtClean="0"/>
              <a:t>1.  Label the test tubes; Control, Canadian Guideline, and Local community sample.  2.  Pour the 50 </a:t>
            </a:r>
            <a:r>
              <a:rPr lang="en-US" sz="2400" dirty="0" err="1" smtClean="0"/>
              <a:t>mL</a:t>
            </a:r>
            <a:r>
              <a:rPr lang="en-US" sz="2400" dirty="0" smtClean="0"/>
              <a:t> of Canadian Guideline Limit Sample into the Canadian Guideline test tube.</a:t>
            </a:r>
            <a:endParaRPr lang="en-US" sz="2400" dirty="0"/>
          </a:p>
        </p:txBody>
      </p:sp>
      <p:pic>
        <p:nvPicPr>
          <p:cNvPr id="24578" name="Picture 2" descr="C:\Documents and Settings\HP_Owner\My Documents\My Pictures\High School OWD Kit\High School OWD Kit 065.jpg"/>
          <p:cNvPicPr>
            <a:picLocks noChangeAspect="1" noChangeArrowheads="1"/>
          </p:cNvPicPr>
          <p:nvPr/>
        </p:nvPicPr>
        <p:blipFill>
          <a:blip r:embed="rId4" cstate="print"/>
          <a:srcRect/>
          <a:stretch>
            <a:fillRect/>
          </a:stretch>
        </p:blipFill>
        <p:spPr bwMode="auto">
          <a:xfrm>
            <a:off x="1752600" y="2590800"/>
            <a:ext cx="5351462" cy="4014239"/>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066800"/>
            <a:ext cx="7391400" cy="1569660"/>
          </a:xfrm>
          <a:prstGeom prst="rect">
            <a:avLst/>
          </a:prstGeom>
          <a:noFill/>
        </p:spPr>
        <p:txBody>
          <a:bodyPr wrap="square" rtlCol="0">
            <a:spAutoFit/>
          </a:bodyPr>
          <a:lstStyle/>
          <a:p>
            <a:r>
              <a:rPr lang="en-US" sz="2400" dirty="0" smtClean="0"/>
              <a:t>3.  Fill the Control test tube with the </a:t>
            </a:r>
            <a:r>
              <a:rPr lang="en-US" sz="2400" dirty="0" err="1" smtClean="0"/>
              <a:t>deionized</a:t>
            </a:r>
            <a:r>
              <a:rPr lang="en-US" sz="2400" dirty="0" smtClean="0"/>
              <a:t> water to the same level as the Canadian Guideline test tube.  4.  Fill the Sample test tube with Local community treated water to the same level as the Canadian Guideline test tube.   </a:t>
            </a:r>
            <a:endParaRPr lang="en-US" sz="2400" dirty="0"/>
          </a:p>
        </p:txBody>
      </p:sp>
      <p:pic>
        <p:nvPicPr>
          <p:cNvPr id="25602" name="Picture 2" descr="C:\Documents and Settings\HP_Owner\My Documents\My Pictures\High School OWD Kit\High School OWD Kit 066.jpg"/>
          <p:cNvPicPr>
            <a:picLocks noChangeAspect="1" noChangeArrowheads="1"/>
          </p:cNvPicPr>
          <p:nvPr/>
        </p:nvPicPr>
        <p:blipFill>
          <a:blip r:embed="rId4" cstate="print"/>
          <a:srcRect/>
          <a:stretch>
            <a:fillRect/>
          </a:stretch>
        </p:blipFill>
        <p:spPr bwMode="auto">
          <a:xfrm>
            <a:off x="1752600" y="2590800"/>
            <a:ext cx="5334000" cy="400114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pPr algn="r"/>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6626" name="Picture 2" descr="C:\Documents and Settings\HP_Owner\My Documents\My Pictures\High School OWD Kit\High School OWD Kit 067.jpg"/>
          <p:cNvPicPr>
            <a:picLocks noChangeAspect="1" noChangeArrowheads="1"/>
          </p:cNvPicPr>
          <p:nvPr/>
        </p:nvPicPr>
        <p:blipFill>
          <a:blip r:embed="rId4" cstate="print"/>
          <a:srcRect/>
          <a:stretch>
            <a:fillRect/>
          </a:stretch>
        </p:blipFill>
        <p:spPr bwMode="auto">
          <a:xfrm>
            <a:off x="1752600" y="2590800"/>
            <a:ext cx="5410199" cy="4058299"/>
          </a:xfrm>
          <a:prstGeom prst="rect">
            <a:avLst/>
          </a:prstGeom>
          <a:noFill/>
        </p:spPr>
      </p:pic>
      <p:sp>
        <p:nvSpPr>
          <p:cNvPr id="7" name="TextBox 6"/>
          <p:cNvSpPr txBox="1"/>
          <p:nvPr/>
        </p:nvSpPr>
        <p:spPr>
          <a:xfrm>
            <a:off x="762000" y="990600"/>
            <a:ext cx="7620000" cy="1600438"/>
          </a:xfrm>
          <a:prstGeom prst="rect">
            <a:avLst/>
          </a:prstGeom>
          <a:noFill/>
        </p:spPr>
        <p:txBody>
          <a:bodyPr wrap="square" rtlCol="0">
            <a:spAutoFit/>
          </a:bodyPr>
          <a:lstStyle/>
          <a:p>
            <a:r>
              <a:rPr lang="en-US" sz="1400" dirty="0" smtClean="0"/>
              <a:t>5.  Hold the Local community treated water test tube side by side with the Control and Canadian Guideline tubes over a white piece of paper.  6.  View the test tubes from above:  Is the </a:t>
            </a:r>
            <a:r>
              <a:rPr lang="en-US" sz="1400" dirty="0" err="1" smtClean="0"/>
              <a:t>colour</a:t>
            </a:r>
            <a:r>
              <a:rPr lang="en-US" sz="1400" dirty="0" smtClean="0"/>
              <a:t> of the Sample lighter or darker than the </a:t>
            </a:r>
            <a:r>
              <a:rPr lang="en-US" sz="1400" dirty="0" err="1" smtClean="0"/>
              <a:t>colour</a:t>
            </a:r>
            <a:r>
              <a:rPr lang="en-US" sz="1400" dirty="0" smtClean="0"/>
              <a:t> of the Canadian Guideline tube?  7.  Record the results. </a:t>
            </a:r>
            <a:r>
              <a:rPr lang="en-US" sz="1400" b="1" dirty="0" smtClean="0"/>
              <a:t>Results:  </a:t>
            </a:r>
            <a:r>
              <a:rPr lang="en-US" sz="1400" dirty="0" smtClean="0"/>
              <a:t>If the water sample has a </a:t>
            </a:r>
            <a:r>
              <a:rPr lang="en-US" sz="1400" dirty="0" err="1" smtClean="0"/>
              <a:t>colour</a:t>
            </a:r>
            <a:r>
              <a:rPr lang="en-US" sz="1400" dirty="0" smtClean="0"/>
              <a:t> lighter or equal to that of the Canadian Guideline then it passes the Guidelines for Canadian Drinking Water Quality guideline for </a:t>
            </a:r>
            <a:r>
              <a:rPr lang="en-US" sz="1400" dirty="0" err="1" smtClean="0"/>
              <a:t>colour</a:t>
            </a:r>
            <a:r>
              <a:rPr lang="en-US" sz="1400" dirty="0" smtClean="0"/>
              <a:t>.  If the water sample is darker in </a:t>
            </a:r>
            <a:r>
              <a:rPr lang="en-US" sz="1400" dirty="0" err="1" smtClean="0"/>
              <a:t>colour</a:t>
            </a:r>
            <a:r>
              <a:rPr lang="en-US" sz="1400" dirty="0" smtClean="0"/>
              <a:t> than that of the Canadian Guideline, it fails the Canadian Drinking Water Guideline of 15 TCU (True </a:t>
            </a:r>
            <a:r>
              <a:rPr lang="en-US" sz="1400" dirty="0" err="1" smtClean="0"/>
              <a:t>Colour</a:t>
            </a:r>
            <a:r>
              <a:rPr lang="en-US" sz="1400" dirty="0" smtClean="0"/>
              <a:t> Units).</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4384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Copper Test</a:t>
            </a:r>
            <a:endParaRPr lang="en-US" sz="4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371600"/>
            <a:ext cx="7239000" cy="1200329"/>
          </a:xfrm>
          <a:prstGeom prst="rect">
            <a:avLst/>
          </a:prstGeom>
          <a:noFill/>
        </p:spPr>
        <p:txBody>
          <a:bodyPr wrap="square" rtlCol="0">
            <a:spAutoFit/>
          </a:bodyPr>
          <a:lstStyle/>
          <a:p>
            <a:r>
              <a:rPr lang="en-US" sz="2400" dirty="0" smtClean="0"/>
              <a:t>1.  Label the two beakers with their appropriate water sample names.  2.  Put 10 </a:t>
            </a:r>
            <a:r>
              <a:rPr lang="en-US" sz="2400" dirty="0" err="1" smtClean="0"/>
              <a:t>mL</a:t>
            </a:r>
            <a:r>
              <a:rPr lang="en-US" sz="2400" dirty="0" smtClean="0"/>
              <a:t> of sample in their respective beakers.</a:t>
            </a:r>
            <a:endParaRPr lang="en-US" sz="2400" dirty="0"/>
          </a:p>
        </p:txBody>
      </p:sp>
      <p:pic>
        <p:nvPicPr>
          <p:cNvPr id="22530" name="Picture 2" descr="C:\Documents and Settings\Administrator\My Documents\My Pictures\OWD\OWD 027.jpg"/>
          <p:cNvPicPr>
            <a:picLocks noChangeAspect="1" noChangeArrowheads="1"/>
          </p:cNvPicPr>
          <p:nvPr/>
        </p:nvPicPr>
        <p:blipFill>
          <a:blip r:embed="rId4" cstate="print"/>
          <a:srcRect/>
          <a:stretch>
            <a:fillRect/>
          </a:stretch>
        </p:blipFill>
        <p:spPr bwMode="auto">
          <a:xfrm>
            <a:off x="1828800" y="2590799"/>
            <a:ext cx="5334000" cy="400113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3.  Dip one test strip in sample or (CGLS) beaker for 30 seconds with constant back and forth motion.  </a:t>
            </a:r>
            <a:endParaRPr lang="en-US" sz="2400" dirty="0"/>
          </a:p>
        </p:txBody>
      </p:sp>
      <p:pic>
        <p:nvPicPr>
          <p:cNvPr id="23554" name="Picture 2" descr="C:\Documents and Settings\Administrator\My Documents\My Pictures\OWD\OWD 028.jpg"/>
          <p:cNvPicPr>
            <a:picLocks noChangeAspect="1" noChangeArrowheads="1"/>
          </p:cNvPicPr>
          <p:nvPr/>
        </p:nvPicPr>
        <p:blipFill>
          <a:blip r:embed="rId4" cstate="print"/>
          <a:srcRect/>
          <a:stretch>
            <a:fillRect/>
          </a:stretch>
        </p:blipFill>
        <p:spPr bwMode="auto">
          <a:xfrm>
            <a:off x="1752600" y="2590800"/>
            <a:ext cx="5334000" cy="4001141"/>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3622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066800"/>
            <a:ext cx="7239000" cy="1386533"/>
          </a:xfrm>
          <a:prstGeom prst="rect">
            <a:avLst/>
          </a:prstGeom>
          <a:noFill/>
        </p:spPr>
        <p:txBody>
          <a:bodyPr wrap="square" rtlCol="0">
            <a:spAutoFit/>
          </a:bodyPr>
          <a:lstStyle/>
          <a:p>
            <a:r>
              <a:rPr lang="en-US" sz="1670" dirty="0" smtClean="0"/>
              <a:t>4.  Remove and match </a:t>
            </a:r>
            <a:r>
              <a:rPr lang="en-US" sz="1670" dirty="0" err="1" smtClean="0"/>
              <a:t>colour</a:t>
            </a:r>
            <a:r>
              <a:rPr lang="en-US" sz="1670" dirty="0" smtClean="0"/>
              <a:t> after 2 minutes to determine the Copper concentration in mg/L or parts per million (</a:t>
            </a:r>
            <a:r>
              <a:rPr lang="en-US" sz="1670" dirty="0" err="1" smtClean="0"/>
              <a:t>ppm</a:t>
            </a:r>
            <a:r>
              <a:rPr lang="en-US" sz="1670" dirty="0" smtClean="0"/>
              <a:t>).  </a:t>
            </a:r>
            <a:r>
              <a:rPr lang="en-US" sz="1670" b="1" dirty="0" smtClean="0"/>
              <a:t>Results:  </a:t>
            </a:r>
            <a:r>
              <a:rPr lang="en-US" sz="1670" dirty="0" smtClean="0"/>
              <a:t>Compare results to the Guidelines for Canadian Drinking Water Quality.  The Canadian Guideline should give a result very close to the 1 mg/L guideline; a darker </a:t>
            </a:r>
            <a:r>
              <a:rPr lang="en-US" sz="1670" dirty="0" err="1" smtClean="0"/>
              <a:t>colour</a:t>
            </a:r>
            <a:r>
              <a:rPr lang="en-US" sz="1670" dirty="0" smtClean="0"/>
              <a:t> means that the water </a:t>
            </a:r>
            <a:r>
              <a:rPr lang="en-US" sz="1670" b="1" dirty="0" smtClean="0"/>
              <a:t>Does Not </a:t>
            </a:r>
            <a:r>
              <a:rPr lang="en-US" sz="1670" dirty="0" smtClean="0"/>
              <a:t>meet the Guidelines for Canadian Drinking Water Quality</a:t>
            </a:r>
            <a:r>
              <a:rPr lang="en-US" sz="1730" dirty="0" smtClean="0"/>
              <a:t>.  </a:t>
            </a:r>
            <a:endParaRPr lang="en-US" sz="1730" dirty="0"/>
          </a:p>
        </p:txBody>
      </p:sp>
      <p:pic>
        <p:nvPicPr>
          <p:cNvPr id="24579" name="Picture 3" descr="C:\Documents and Settings\Administrator\My Documents\My Pictures\OWD\OWD 041.jpg"/>
          <p:cNvPicPr>
            <a:picLocks noChangeAspect="1" noChangeArrowheads="1"/>
          </p:cNvPicPr>
          <p:nvPr/>
        </p:nvPicPr>
        <p:blipFill>
          <a:blip r:embed="rId4" cstate="print"/>
          <a:srcRect/>
          <a:stretch>
            <a:fillRect/>
          </a:stretch>
        </p:blipFill>
        <p:spPr bwMode="auto">
          <a:xfrm>
            <a:off x="1600200" y="2438400"/>
            <a:ext cx="5562600" cy="4172618"/>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Total Chlorine Test</a:t>
            </a:r>
            <a:endParaRPr lang="en-US" sz="4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467600" cy="1569660"/>
          </a:xfrm>
          <a:prstGeom prst="rect">
            <a:avLst/>
          </a:prstGeom>
          <a:noFill/>
        </p:spPr>
        <p:txBody>
          <a:bodyPr wrap="square" rtlCol="0">
            <a:spAutoFit/>
          </a:bodyPr>
          <a:lstStyle/>
          <a:p>
            <a:r>
              <a:rPr lang="en-US" sz="2400" dirty="0" smtClean="0"/>
              <a:t>1.  Label the two glasses with their respective names. </a:t>
            </a:r>
            <a:br>
              <a:rPr lang="en-US" sz="2400" dirty="0" smtClean="0"/>
            </a:br>
            <a:r>
              <a:rPr lang="en-US" sz="2400" dirty="0" smtClean="0"/>
              <a:t>2.  Put about 50 </a:t>
            </a:r>
            <a:r>
              <a:rPr lang="en-US" sz="2400" dirty="0" err="1" smtClean="0"/>
              <a:t>mL</a:t>
            </a:r>
            <a:r>
              <a:rPr lang="en-US" sz="2400" dirty="0" smtClean="0"/>
              <a:t> of sample in respective glasses (volume is really not critical).</a:t>
            </a:r>
          </a:p>
          <a:p>
            <a:endParaRPr lang="en-US" sz="2400" dirty="0"/>
          </a:p>
        </p:txBody>
      </p:sp>
      <p:pic>
        <p:nvPicPr>
          <p:cNvPr id="33794" name="Picture 2" descr="C:\Documents and Settings\HP_Owner\My Documents\My Pictures\High School OWD Kit\High School OWD Kit 072.jpg"/>
          <p:cNvPicPr>
            <a:picLocks noChangeAspect="1" noChangeArrowheads="1"/>
          </p:cNvPicPr>
          <p:nvPr/>
        </p:nvPicPr>
        <p:blipFill>
          <a:blip r:embed="rId4" cstate="print"/>
          <a:srcRect/>
          <a:stretch>
            <a:fillRect/>
          </a:stretch>
        </p:blipFill>
        <p:spPr bwMode="auto">
          <a:xfrm>
            <a:off x="1828800" y="2590800"/>
            <a:ext cx="5297487" cy="397375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838200" y="1371600"/>
            <a:ext cx="7239000" cy="1200329"/>
          </a:xfrm>
          <a:prstGeom prst="rect">
            <a:avLst/>
          </a:prstGeom>
          <a:noFill/>
        </p:spPr>
        <p:txBody>
          <a:bodyPr wrap="square" rtlCol="0">
            <a:spAutoFit/>
          </a:bodyPr>
          <a:lstStyle/>
          <a:p>
            <a:r>
              <a:rPr lang="en-US" sz="2400" dirty="0" smtClean="0"/>
              <a:t>3.  Dip one test strip in glass for 5 seconds with constant back and forth motion, so that water passes through the small aperture in the test strip.</a:t>
            </a:r>
            <a:endParaRPr lang="en-US" sz="2400" dirty="0"/>
          </a:p>
        </p:txBody>
      </p:sp>
      <p:pic>
        <p:nvPicPr>
          <p:cNvPr id="34818" name="Picture 2" descr="C:\Documents and Settings\HP_Owner\My Documents\My Pictures\High School OWD Kit\High School OWD Kit 073.jpg"/>
          <p:cNvPicPr>
            <a:picLocks noChangeAspect="1" noChangeArrowheads="1"/>
          </p:cNvPicPr>
          <p:nvPr/>
        </p:nvPicPr>
        <p:blipFill>
          <a:blip r:embed="rId4" cstate="print"/>
          <a:srcRect/>
          <a:stretch>
            <a:fillRect/>
          </a:stretch>
        </p:blipFill>
        <p:spPr bwMode="auto">
          <a:xfrm>
            <a:off x="1828800" y="2590800"/>
            <a:ext cx="5334000" cy="40011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514600"/>
            <a:ext cx="7086600" cy="1323439"/>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The Two Tests That the Teacher Demonstrates</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239000" cy="830997"/>
          </a:xfrm>
          <a:prstGeom prst="rect">
            <a:avLst/>
          </a:prstGeom>
          <a:noFill/>
        </p:spPr>
        <p:txBody>
          <a:bodyPr wrap="square" rtlCol="0">
            <a:spAutoFit/>
          </a:bodyPr>
          <a:lstStyle/>
          <a:p>
            <a:r>
              <a:rPr lang="en-US" sz="2400" dirty="0" smtClean="0"/>
              <a:t>4.  Remove and shake the test strip once, briskly, to remove any excess water on the strip.</a:t>
            </a:r>
            <a:endParaRPr lang="en-US" sz="2400" dirty="0"/>
          </a:p>
        </p:txBody>
      </p:sp>
      <p:pic>
        <p:nvPicPr>
          <p:cNvPr id="35842" name="Picture 2" descr="C:\Documents and Settings\HP_Owner\My Documents\My Pictures\High School OWD Kit\High School OWD Kit 074.jpg"/>
          <p:cNvPicPr>
            <a:picLocks noChangeAspect="1" noChangeArrowheads="1"/>
          </p:cNvPicPr>
          <p:nvPr/>
        </p:nvPicPr>
        <p:blipFill>
          <a:blip r:embed="rId4" cstate="print"/>
          <a:srcRect/>
          <a:stretch>
            <a:fillRect/>
          </a:stretch>
        </p:blipFill>
        <p:spPr bwMode="auto">
          <a:xfrm>
            <a:off x="1752600" y="2590800"/>
            <a:ext cx="5407024" cy="4055916"/>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752600"/>
            <a:ext cx="7391400" cy="830997"/>
          </a:xfrm>
          <a:prstGeom prst="rect">
            <a:avLst/>
          </a:prstGeom>
          <a:noFill/>
        </p:spPr>
        <p:txBody>
          <a:bodyPr wrap="square" rtlCol="0">
            <a:spAutoFit/>
          </a:bodyPr>
          <a:lstStyle/>
          <a:p>
            <a:r>
              <a:rPr lang="en-US" sz="2400" dirty="0" smtClean="0"/>
              <a:t>4.  (Continued) Allow the test strip to dry for 30 seconds by lying across glass.</a:t>
            </a:r>
            <a:endParaRPr lang="en-US" sz="2400" dirty="0"/>
          </a:p>
        </p:txBody>
      </p:sp>
      <p:pic>
        <p:nvPicPr>
          <p:cNvPr id="37890" name="Picture 2" descr="C:\Documents and Settings\HP_Owner\My Documents\My Pictures\High School OWD Kit\High School OWD Kit 075.jpg"/>
          <p:cNvPicPr>
            <a:picLocks noChangeAspect="1" noChangeArrowheads="1"/>
          </p:cNvPicPr>
          <p:nvPr/>
        </p:nvPicPr>
        <p:blipFill>
          <a:blip r:embed="rId4" cstate="print"/>
          <a:srcRect/>
          <a:stretch>
            <a:fillRect/>
          </a:stretch>
        </p:blipFill>
        <p:spPr bwMode="auto">
          <a:xfrm>
            <a:off x="1828800" y="2590800"/>
            <a:ext cx="5334000" cy="400114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914400"/>
            <a:ext cx="7239000" cy="1654299"/>
          </a:xfrm>
          <a:prstGeom prst="rect">
            <a:avLst/>
          </a:prstGeom>
          <a:noFill/>
        </p:spPr>
        <p:txBody>
          <a:bodyPr wrap="square" rtlCol="0">
            <a:spAutoFit/>
          </a:bodyPr>
          <a:lstStyle/>
          <a:p>
            <a:r>
              <a:rPr lang="en-US" sz="1450" dirty="0" smtClean="0"/>
              <a:t>5.  Match with the best </a:t>
            </a:r>
            <a:r>
              <a:rPr lang="en-US" sz="1450" dirty="0" err="1" smtClean="0"/>
              <a:t>colour</a:t>
            </a:r>
            <a:r>
              <a:rPr lang="en-US" sz="1450" dirty="0" smtClean="0"/>
              <a:t> to determine the Total Chlorine concentration in mg/L or parts per million (</a:t>
            </a:r>
            <a:r>
              <a:rPr lang="en-US" sz="1450" dirty="0" err="1" smtClean="0"/>
              <a:t>ppm</a:t>
            </a:r>
            <a:r>
              <a:rPr lang="en-US" sz="1450" dirty="0" smtClean="0"/>
              <a:t>).  Complete the </a:t>
            </a:r>
            <a:r>
              <a:rPr lang="en-US" sz="1450" dirty="0" err="1" smtClean="0"/>
              <a:t>colour</a:t>
            </a:r>
            <a:r>
              <a:rPr lang="en-US" sz="1450" dirty="0" smtClean="0"/>
              <a:t> matching within 15 seconds.  Do one sample at a time.  6.  Write up your results.  </a:t>
            </a:r>
            <a:r>
              <a:rPr lang="en-US" sz="1450" b="1" dirty="0" smtClean="0"/>
              <a:t>Results:  </a:t>
            </a:r>
            <a:r>
              <a:rPr lang="en-US" sz="1450" dirty="0" smtClean="0"/>
              <a:t>Compare results to the United States Environmental Protection Agency’s maximum residual disinfectant level goal for chlorine of 4 ppm; a darker colour of green means that the water sample </a:t>
            </a:r>
            <a:r>
              <a:rPr lang="en-US" sz="1450" b="1" dirty="0" smtClean="0"/>
              <a:t>Does Not</a:t>
            </a:r>
            <a:r>
              <a:rPr lang="en-US" sz="1450" dirty="0" smtClean="0"/>
              <a:t> meet the United States Environmental Protection Agency’s maximum residual disinfectant level goal for chlorine.  Please refer to the facts sheet portion of the instructions for more information about chlorine.</a:t>
            </a:r>
            <a:r>
              <a:rPr lang="en-US" sz="1450" b="1" dirty="0" smtClean="0"/>
              <a:t> </a:t>
            </a:r>
            <a:endParaRPr lang="en-US" sz="1450" dirty="0"/>
          </a:p>
        </p:txBody>
      </p:sp>
      <p:pic>
        <p:nvPicPr>
          <p:cNvPr id="36866" name="Picture 2" descr="C:\Documents and Settings\HP_Owner\My Documents\My Pictures\High School OWD Kit\High School OWD Kit 076.jpg"/>
          <p:cNvPicPr>
            <a:picLocks noChangeAspect="1" noChangeArrowheads="1"/>
          </p:cNvPicPr>
          <p:nvPr/>
        </p:nvPicPr>
        <p:blipFill>
          <a:blip r:embed="rId4" cstate="print"/>
          <a:srcRect/>
          <a:stretch>
            <a:fillRect/>
          </a:stretch>
        </p:blipFill>
        <p:spPr bwMode="auto">
          <a:xfrm>
            <a:off x="1754116" y="2580244"/>
            <a:ext cx="5407167" cy="4056024"/>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Total Hardness Test</a:t>
            </a:r>
            <a:endParaRPr lang="en-US" sz="4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838200" y="1752600"/>
            <a:ext cx="7315200" cy="830997"/>
          </a:xfrm>
          <a:prstGeom prst="rect">
            <a:avLst/>
          </a:prstGeom>
          <a:noFill/>
        </p:spPr>
        <p:txBody>
          <a:bodyPr wrap="square" rtlCol="0">
            <a:spAutoFit/>
          </a:bodyPr>
          <a:lstStyle/>
          <a:p>
            <a:r>
              <a:rPr lang="en-US" sz="2400" dirty="0" smtClean="0"/>
              <a:t>1.  Label the two beakers with their respective names.  </a:t>
            </a:r>
            <a:br>
              <a:rPr lang="en-US" sz="2400" dirty="0" smtClean="0"/>
            </a:br>
            <a:r>
              <a:rPr lang="en-US" sz="2400" dirty="0" smtClean="0"/>
              <a:t>2.  Put 10 </a:t>
            </a:r>
            <a:r>
              <a:rPr lang="en-US" sz="2400" dirty="0" err="1" smtClean="0"/>
              <a:t>mL</a:t>
            </a:r>
            <a:r>
              <a:rPr lang="en-US" sz="2400" dirty="0" smtClean="0"/>
              <a:t> of sample in their respective beakers.</a:t>
            </a:r>
            <a:endParaRPr lang="en-US" sz="2400" dirty="0"/>
          </a:p>
        </p:txBody>
      </p:sp>
      <p:pic>
        <p:nvPicPr>
          <p:cNvPr id="1026" name="Picture 2" descr="C:\Documents and Settings\HP_Owner\My Documents\My Pictures\High School OWD Kit\High School OWD Kit 035.jpg"/>
          <p:cNvPicPr>
            <a:picLocks noChangeAspect="1" noChangeArrowheads="1"/>
          </p:cNvPicPr>
          <p:nvPr/>
        </p:nvPicPr>
        <p:blipFill>
          <a:blip r:embed="rId4" cstate="print"/>
          <a:srcRect/>
          <a:stretch>
            <a:fillRect/>
          </a:stretch>
        </p:blipFill>
        <p:spPr bwMode="auto">
          <a:xfrm>
            <a:off x="1905000" y="2590800"/>
            <a:ext cx="5334000" cy="4001141"/>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2050" name="Picture 2" descr="C:\Documents and Settings\HP_Owner\My Documents\My Pictures\High School OWD Kit\High School OWD Kit 036.jpg"/>
          <p:cNvPicPr>
            <a:picLocks noChangeAspect="1" noChangeArrowheads="1"/>
          </p:cNvPicPr>
          <p:nvPr/>
        </p:nvPicPr>
        <p:blipFill>
          <a:blip r:embed="rId4" cstate="print"/>
          <a:srcRect/>
          <a:stretch>
            <a:fillRect/>
          </a:stretch>
        </p:blipFill>
        <p:spPr bwMode="auto">
          <a:xfrm>
            <a:off x="1828800" y="2590800"/>
            <a:ext cx="5347960" cy="4011612"/>
          </a:xfrm>
          <a:prstGeom prst="rect">
            <a:avLst/>
          </a:prstGeom>
          <a:noFill/>
        </p:spPr>
      </p:pic>
      <p:sp>
        <p:nvSpPr>
          <p:cNvPr id="7" name="TextBox 6"/>
          <p:cNvSpPr txBox="1"/>
          <p:nvPr/>
        </p:nvSpPr>
        <p:spPr>
          <a:xfrm>
            <a:off x="762000" y="2133600"/>
            <a:ext cx="7848600" cy="461665"/>
          </a:xfrm>
          <a:prstGeom prst="rect">
            <a:avLst/>
          </a:prstGeom>
          <a:noFill/>
        </p:spPr>
        <p:txBody>
          <a:bodyPr wrap="square" rtlCol="0">
            <a:spAutoFit/>
          </a:bodyPr>
          <a:lstStyle/>
          <a:p>
            <a:r>
              <a:rPr lang="en-US" sz="2400" dirty="0" smtClean="0"/>
              <a:t>3.  Dip one test strip in sample beaker for 3 seconds.</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3075" name="Picture 3" descr="C:\Documents and Settings\HP_Owner\My Documents\My Pictures\High School OWD Kit\High School OWD Kit 039.jpg"/>
          <p:cNvPicPr>
            <a:picLocks noChangeAspect="1" noChangeArrowheads="1"/>
          </p:cNvPicPr>
          <p:nvPr/>
        </p:nvPicPr>
        <p:blipFill>
          <a:blip r:embed="rId4" cstate="print"/>
          <a:srcRect/>
          <a:stretch>
            <a:fillRect/>
          </a:stretch>
        </p:blipFill>
        <p:spPr bwMode="auto">
          <a:xfrm>
            <a:off x="1828800" y="2590800"/>
            <a:ext cx="5383938" cy="4038600"/>
          </a:xfrm>
          <a:prstGeom prst="rect">
            <a:avLst/>
          </a:prstGeom>
          <a:noFill/>
        </p:spPr>
      </p:pic>
      <p:sp>
        <p:nvSpPr>
          <p:cNvPr id="8" name="TextBox 7"/>
          <p:cNvSpPr txBox="1"/>
          <p:nvPr/>
        </p:nvSpPr>
        <p:spPr>
          <a:xfrm>
            <a:off x="381000" y="990600"/>
            <a:ext cx="8153400" cy="1569660"/>
          </a:xfrm>
          <a:prstGeom prst="rect">
            <a:avLst/>
          </a:prstGeom>
          <a:noFill/>
        </p:spPr>
        <p:txBody>
          <a:bodyPr wrap="square" rtlCol="0">
            <a:spAutoFit/>
          </a:bodyPr>
          <a:lstStyle/>
          <a:p>
            <a:r>
              <a:rPr lang="en-US" sz="1600" dirty="0" smtClean="0"/>
              <a:t>4.  Remove and immediately match to the closest </a:t>
            </a:r>
            <a:r>
              <a:rPr lang="en-US" sz="1600" dirty="0" err="1" smtClean="0"/>
              <a:t>colour</a:t>
            </a:r>
            <a:r>
              <a:rPr lang="en-US" sz="1600" dirty="0" smtClean="0"/>
              <a:t> on the </a:t>
            </a:r>
            <a:r>
              <a:rPr lang="en-US" sz="1600" dirty="0" err="1" smtClean="0"/>
              <a:t>colour</a:t>
            </a:r>
            <a:r>
              <a:rPr lang="en-US" sz="1600" dirty="0" smtClean="0"/>
              <a:t> chart that is located on the test strip packet.  </a:t>
            </a:r>
            <a:r>
              <a:rPr lang="en-US" sz="1600" dirty="0" err="1" smtClean="0"/>
              <a:t>Colour</a:t>
            </a:r>
            <a:r>
              <a:rPr lang="en-US" sz="1600" dirty="0" smtClean="0"/>
              <a:t> is </a:t>
            </a:r>
            <a:r>
              <a:rPr lang="en-US" sz="1600" b="1" dirty="0" smtClean="0"/>
              <a:t>only stable </a:t>
            </a:r>
            <a:r>
              <a:rPr lang="en-US" sz="1600" dirty="0" smtClean="0"/>
              <a:t>for </a:t>
            </a:r>
            <a:r>
              <a:rPr lang="en-US" sz="1600" b="1" dirty="0" smtClean="0"/>
              <a:t>1 minute</a:t>
            </a:r>
            <a:r>
              <a:rPr lang="en-US" sz="1600" dirty="0" smtClean="0"/>
              <a:t>.  5.  Read and record results as mg/L (parts per million), match with the best </a:t>
            </a:r>
            <a:r>
              <a:rPr lang="en-US" sz="1600" dirty="0" err="1" smtClean="0"/>
              <a:t>colour</a:t>
            </a:r>
            <a:r>
              <a:rPr lang="en-US" sz="1600" dirty="0" smtClean="0"/>
              <a:t> to determine the Total Hardness concentration.  6.  Repeat for the Guideline Limit Sample.  </a:t>
            </a:r>
            <a:r>
              <a:rPr lang="en-US" sz="1600" b="1" dirty="0" smtClean="0"/>
              <a:t>Results:  </a:t>
            </a:r>
            <a:r>
              <a:rPr lang="en-US" sz="1600" dirty="0" smtClean="0"/>
              <a:t>The Saskatchewan Guideline Limit Sample (SGLS) for Total Hardness should give a result very close to the 800 mg/L guideline; this is a very high level of hardness and should only be encountered in untreated well water sources.</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990600" y="23622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pH Test</a:t>
            </a:r>
            <a:endParaRPr lang="en-US" sz="4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0242" name="Picture 2" descr="C:\Documents and Settings\HP_Owner\My Documents\My Pictures\High School OWD Kit\High School OWD Kit 053.jpg"/>
          <p:cNvPicPr>
            <a:picLocks noChangeAspect="1" noChangeArrowheads="1"/>
          </p:cNvPicPr>
          <p:nvPr/>
        </p:nvPicPr>
        <p:blipFill>
          <a:blip r:embed="rId4" cstate="print"/>
          <a:srcRect/>
          <a:stretch>
            <a:fillRect/>
          </a:stretch>
        </p:blipFill>
        <p:spPr bwMode="auto">
          <a:xfrm>
            <a:off x="1752600" y="2590800"/>
            <a:ext cx="5367337" cy="4026147"/>
          </a:xfrm>
          <a:prstGeom prst="rect">
            <a:avLst/>
          </a:prstGeom>
          <a:noFill/>
        </p:spPr>
      </p:pic>
      <p:sp>
        <p:nvSpPr>
          <p:cNvPr id="7" name="TextBox 6"/>
          <p:cNvSpPr txBox="1"/>
          <p:nvPr/>
        </p:nvSpPr>
        <p:spPr>
          <a:xfrm>
            <a:off x="838200" y="1371600"/>
            <a:ext cx="7620000" cy="1200329"/>
          </a:xfrm>
          <a:prstGeom prst="rect">
            <a:avLst/>
          </a:prstGeom>
          <a:noFill/>
        </p:spPr>
        <p:txBody>
          <a:bodyPr wrap="square" rtlCol="0">
            <a:spAutoFit/>
          </a:bodyPr>
          <a:lstStyle/>
          <a:p>
            <a:r>
              <a:rPr lang="en-US" sz="2400" dirty="0" smtClean="0"/>
              <a:t>1.  Label the three beakers with their respective names (do not include the buffer; this can be tested in the tube).  2.  Fill the beakers with their respective samples.</a:t>
            </a: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1266" name="Picture 2" descr="C:\Documents and Settings\HP_Owner\My Documents\My Pictures\High School OWD Kit\High School OWD Kit 054.jpg"/>
          <p:cNvPicPr>
            <a:picLocks noChangeAspect="1" noChangeArrowheads="1"/>
          </p:cNvPicPr>
          <p:nvPr/>
        </p:nvPicPr>
        <p:blipFill>
          <a:blip r:embed="rId4" cstate="print"/>
          <a:srcRect/>
          <a:stretch>
            <a:fillRect/>
          </a:stretch>
        </p:blipFill>
        <p:spPr bwMode="auto">
          <a:xfrm>
            <a:off x="1752600" y="2590800"/>
            <a:ext cx="5396637" cy="4048125"/>
          </a:xfrm>
          <a:prstGeom prst="rect">
            <a:avLst/>
          </a:prstGeom>
          <a:noFill/>
        </p:spPr>
      </p:pic>
      <p:sp>
        <p:nvSpPr>
          <p:cNvPr id="7" name="TextBox 6"/>
          <p:cNvSpPr txBox="1"/>
          <p:nvPr/>
        </p:nvSpPr>
        <p:spPr>
          <a:xfrm>
            <a:off x="762000" y="1752600"/>
            <a:ext cx="7696200" cy="830997"/>
          </a:xfrm>
          <a:prstGeom prst="rect">
            <a:avLst/>
          </a:prstGeom>
          <a:noFill/>
        </p:spPr>
        <p:txBody>
          <a:bodyPr wrap="square" rtlCol="0">
            <a:spAutoFit/>
          </a:bodyPr>
          <a:lstStyle/>
          <a:p>
            <a:r>
              <a:rPr lang="en-US" sz="2400" dirty="0" smtClean="0"/>
              <a:t>3.  Place the pH strip into the beaker/vial.  4.  Leave for 2 minutes. </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514600"/>
            <a:ext cx="7086600" cy="707886"/>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Alkalinity Test</a:t>
            </a:r>
            <a:endParaRPr lang="en-US"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2290" name="Picture 2" descr="C:\Documents and Settings\HP_Owner\My Documents\My Pictures\High School OWD Kit\High School OWD Kit 055.jpg"/>
          <p:cNvPicPr>
            <a:picLocks noChangeAspect="1" noChangeArrowheads="1"/>
          </p:cNvPicPr>
          <p:nvPr/>
        </p:nvPicPr>
        <p:blipFill>
          <a:blip r:embed="rId4" cstate="print"/>
          <a:srcRect/>
          <a:stretch>
            <a:fillRect/>
          </a:stretch>
        </p:blipFill>
        <p:spPr bwMode="auto">
          <a:xfrm>
            <a:off x="1828800" y="2590800"/>
            <a:ext cx="5347961" cy="4011613"/>
          </a:xfrm>
          <a:prstGeom prst="rect">
            <a:avLst/>
          </a:prstGeom>
          <a:noFill/>
        </p:spPr>
      </p:pic>
      <p:sp>
        <p:nvSpPr>
          <p:cNvPr id="7" name="TextBox 6"/>
          <p:cNvSpPr txBox="1"/>
          <p:nvPr/>
        </p:nvSpPr>
        <p:spPr>
          <a:xfrm>
            <a:off x="838200" y="1752600"/>
            <a:ext cx="7239000" cy="830997"/>
          </a:xfrm>
          <a:prstGeom prst="rect">
            <a:avLst/>
          </a:prstGeom>
          <a:noFill/>
        </p:spPr>
        <p:txBody>
          <a:bodyPr wrap="square" rtlCol="0">
            <a:spAutoFit/>
          </a:bodyPr>
          <a:lstStyle/>
          <a:p>
            <a:r>
              <a:rPr lang="en-US" sz="2400" dirty="0" smtClean="0"/>
              <a:t>5.  Remove the pH strip and lay it across the beaker, </a:t>
            </a:r>
            <a:r>
              <a:rPr lang="en-US" sz="2400" dirty="0" err="1" smtClean="0"/>
              <a:t>coloured</a:t>
            </a:r>
            <a:r>
              <a:rPr lang="en-US" sz="2400" dirty="0" smtClean="0"/>
              <a:t> side up.  Wait 30 seconds.  </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13314" name="Picture 2" descr="C:\Documents and Settings\HP_Owner\My Documents\My Pictures\High School OWD Kit\High School OWD Kit 056.jpg"/>
          <p:cNvPicPr>
            <a:picLocks noChangeAspect="1" noChangeArrowheads="1"/>
          </p:cNvPicPr>
          <p:nvPr/>
        </p:nvPicPr>
        <p:blipFill>
          <a:blip r:embed="rId4" cstate="print"/>
          <a:srcRect/>
          <a:stretch>
            <a:fillRect/>
          </a:stretch>
        </p:blipFill>
        <p:spPr bwMode="auto">
          <a:xfrm>
            <a:off x="1752600" y="2590800"/>
            <a:ext cx="5424438" cy="4068979"/>
          </a:xfrm>
          <a:prstGeom prst="rect">
            <a:avLst/>
          </a:prstGeom>
          <a:noFill/>
        </p:spPr>
      </p:pic>
      <p:sp>
        <p:nvSpPr>
          <p:cNvPr id="7" name="TextBox 6"/>
          <p:cNvSpPr txBox="1"/>
          <p:nvPr/>
        </p:nvSpPr>
        <p:spPr>
          <a:xfrm>
            <a:off x="762000" y="914400"/>
            <a:ext cx="7543800" cy="1708160"/>
          </a:xfrm>
          <a:prstGeom prst="rect">
            <a:avLst/>
          </a:prstGeom>
          <a:noFill/>
        </p:spPr>
        <p:txBody>
          <a:bodyPr wrap="square" rtlCol="0">
            <a:spAutoFit/>
          </a:bodyPr>
          <a:lstStyle/>
          <a:p>
            <a:r>
              <a:rPr lang="en-US" sz="2100" dirty="0" smtClean="0"/>
              <a:t>6.  Determine the pH of the strip by comparing it to the pH scale card.  7.  Record your results.  </a:t>
            </a:r>
            <a:r>
              <a:rPr lang="en-US" sz="2100" b="1" dirty="0" smtClean="0"/>
              <a:t>Results:  </a:t>
            </a:r>
            <a:r>
              <a:rPr lang="en-US" sz="2100" dirty="0" smtClean="0"/>
              <a:t>Sample water with a pH between </a:t>
            </a:r>
            <a:r>
              <a:rPr lang="en-US" sz="2100" dirty="0" smtClean="0"/>
              <a:t>7.0 </a:t>
            </a:r>
            <a:r>
              <a:rPr lang="en-US" sz="2100" dirty="0" smtClean="0"/>
              <a:t>and </a:t>
            </a:r>
            <a:r>
              <a:rPr lang="en-US" sz="2100" dirty="0" smtClean="0"/>
              <a:t>10.5 </a:t>
            </a:r>
            <a:r>
              <a:rPr lang="en-US" sz="2100" dirty="0" smtClean="0"/>
              <a:t>meets the Guidelines for Canadian Drinking Water Quality guideline for </a:t>
            </a:r>
            <a:r>
              <a:rPr lang="en-US" sz="2100" dirty="0" err="1" smtClean="0"/>
              <a:t>pH.</a:t>
            </a:r>
            <a:r>
              <a:rPr lang="en-US" sz="2100" dirty="0" smtClean="0"/>
              <a:t>  The buffer should give a result very close to 7.</a:t>
            </a:r>
            <a:endParaRPr lang="en-US" sz="21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4309" y="1343561"/>
            <a:ext cx="7391400" cy="1323439"/>
          </a:xfrm>
          <a:prstGeom prst="rect">
            <a:avLst/>
          </a:prstGeom>
          <a:noFill/>
        </p:spPr>
        <p:txBody>
          <a:bodyPr wrap="square" rtlCol="0">
            <a:spAutoFit/>
          </a:bodyPr>
          <a:lstStyle/>
          <a:p>
            <a:pPr algn="ctr"/>
            <a:r>
              <a:rPr lang="en-US" sz="4000" dirty="0" smtClean="0"/>
              <a:t>Tell me again, how do I get this awesome kit?</a:t>
            </a:r>
            <a:endParaRPr lang="en-US" sz="4000" dirty="0"/>
          </a:p>
        </p:txBody>
      </p:sp>
      <p:pic>
        <p:nvPicPr>
          <p:cNvPr id="27651" name="Picture 3" descr="C:\Documents and Settings\HP_Owner\Local Settings\Temporary Internet Files\Content.IE5\H9Z8KGS5\MC900366088[1].wmf"/>
          <p:cNvPicPr>
            <a:picLocks noChangeAspect="1" noChangeArrowheads="1"/>
          </p:cNvPicPr>
          <p:nvPr/>
        </p:nvPicPr>
        <p:blipFill>
          <a:blip r:embed="rId4" cstate="print"/>
          <a:srcRect/>
          <a:stretch>
            <a:fillRect/>
          </a:stretch>
        </p:blipFill>
        <p:spPr bwMode="auto">
          <a:xfrm>
            <a:off x="990600" y="5105400"/>
            <a:ext cx="1218512" cy="809902"/>
          </a:xfrm>
          <a:prstGeom prst="rect">
            <a:avLst/>
          </a:prstGeom>
          <a:noFill/>
        </p:spPr>
      </p:pic>
      <p:sp>
        <p:nvSpPr>
          <p:cNvPr id="11" name="TextBox 10"/>
          <p:cNvSpPr txBox="1"/>
          <p:nvPr/>
        </p:nvSpPr>
        <p:spPr>
          <a:xfrm>
            <a:off x="1066800" y="2667000"/>
            <a:ext cx="6858000" cy="707886"/>
          </a:xfrm>
          <a:prstGeom prst="rect">
            <a:avLst/>
          </a:prstGeom>
          <a:noFill/>
        </p:spPr>
        <p:txBody>
          <a:bodyPr wrap="square" rtlCol="0">
            <a:spAutoFit/>
          </a:bodyPr>
          <a:lstStyle/>
          <a:p>
            <a:r>
              <a:rPr lang="en-US" sz="2000" dirty="0" smtClean="0"/>
              <a:t>Many kits are sponsored by generous companies and foundations.  </a:t>
            </a:r>
            <a:endParaRPr lang="en-US" sz="2000" dirty="0"/>
          </a:p>
        </p:txBody>
      </p:sp>
      <p:sp>
        <p:nvSpPr>
          <p:cNvPr id="13" name="TextBox 12"/>
          <p:cNvSpPr txBox="1"/>
          <p:nvPr/>
        </p:nvSpPr>
        <p:spPr>
          <a:xfrm>
            <a:off x="1066800" y="3374886"/>
            <a:ext cx="7010400" cy="1323439"/>
          </a:xfrm>
          <a:prstGeom prst="rect">
            <a:avLst/>
          </a:prstGeom>
          <a:noFill/>
        </p:spPr>
        <p:txBody>
          <a:bodyPr wrap="square" rtlCol="0">
            <a:spAutoFit/>
          </a:bodyPr>
          <a:lstStyle/>
          <a:p>
            <a:r>
              <a:rPr lang="en-US" sz="2000" dirty="0" smtClean="0"/>
              <a:t>Kits can, of course, also be purchased by schools/school divisions themselves at reasonable cost-recovery prices.  To find out whether your school is eligible to receive a sponsored kit please contact us!</a:t>
            </a:r>
            <a:endParaRPr lang="en-US" sz="2000" dirty="0"/>
          </a:p>
        </p:txBody>
      </p:sp>
      <p:sp>
        <p:nvSpPr>
          <p:cNvPr id="16" name="TextBox 15"/>
          <p:cNvSpPr txBox="1"/>
          <p:nvPr/>
        </p:nvSpPr>
        <p:spPr>
          <a:xfrm>
            <a:off x="2209800" y="5257800"/>
            <a:ext cx="2971800" cy="400110"/>
          </a:xfrm>
          <a:prstGeom prst="rect">
            <a:avLst/>
          </a:prstGeom>
          <a:noFill/>
        </p:spPr>
        <p:txBody>
          <a:bodyPr wrap="square" rtlCol="0">
            <a:spAutoFit/>
          </a:bodyPr>
          <a:lstStyle/>
          <a:p>
            <a:r>
              <a:rPr lang="en-US" sz="2000" dirty="0" smtClean="0"/>
              <a:t>E-mail </a:t>
            </a:r>
            <a:r>
              <a:rPr lang="en-US" sz="2000" dirty="0" smtClean="0">
                <a:hlinkClick r:id="rId5"/>
              </a:rPr>
              <a:t>info@safewater.org</a:t>
            </a:r>
            <a:r>
              <a:rPr lang="en-US" sz="2000" dirty="0" smtClean="0"/>
              <a:t> </a:t>
            </a:r>
            <a:endParaRPr lang="en-US" sz="2000" dirty="0"/>
          </a:p>
        </p:txBody>
      </p:sp>
      <p:pic>
        <p:nvPicPr>
          <p:cNvPr id="27656" name="Picture 8" descr="C:\Documents and Settings\HP_Owner\Local Settings\Temporary Internet Files\Content.IE5\FV6SLEXG\MM900040996[1].gif"/>
          <p:cNvPicPr>
            <a:picLocks noChangeAspect="1" noChangeArrowheads="1" noCrop="1"/>
          </p:cNvPicPr>
          <p:nvPr/>
        </p:nvPicPr>
        <p:blipFill>
          <a:blip r:embed="rId6" cstate="print"/>
          <a:srcRect/>
          <a:stretch>
            <a:fillRect/>
          </a:stretch>
        </p:blipFill>
        <p:spPr bwMode="auto">
          <a:xfrm>
            <a:off x="5105400" y="4876800"/>
            <a:ext cx="1143000" cy="1279071"/>
          </a:xfrm>
          <a:prstGeom prst="rect">
            <a:avLst/>
          </a:prstGeom>
          <a:noFill/>
        </p:spPr>
      </p:pic>
      <p:sp>
        <p:nvSpPr>
          <p:cNvPr id="19" name="TextBox 18"/>
          <p:cNvSpPr txBox="1"/>
          <p:nvPr/>
        </p:nvSpPr>
        <p:spPr>
          <a:xfrm>
            <a:off x="5791200" y="5257800"/>
            <a:ext cx="2362200" cy="400110"/>
          </a:xfrm>
          <a:prstGeom prst="rect">
            <a:avLst/>
          </a:prstGeom>
          <a:noFill/>
        </p:spPr>
        <p:txBody>
          <a:bodyPr wrap="square" rtlCol="0">
            <a:spAutoFit/>
          </a:bodyPr>
          <a:lstStyle/>
          <a:p>
            <a:r>
              <a:rPr lang="en-US" sz="2000" dirty="0" smtClean="0"/>
              <a:t>Phone 306-934-0389</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8" name="TextBox 7"/>
          <p:cNvSpPr txBox="1"/>
          <p:nvPr/>
        </p:nvSpPr>
        <p:spPr>
          <a:xfrm>
            <a:off x="990600" y="2362200"/>
            <a:ext cx="7086600" cy="1938992"/>
          </a:xfrm>
          <a:prstGeom prst="rect">
            <a:avLst/>
          </a:prstGeom>
          <a:ln w="76200" cmpd="tri"/>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smtClean="0"/>
              <a:t>We Have Six Other Environmental Education Programs Available!</a:t>
            </a:r>
            <a:endParaRPr lang="en-US" sz="4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09600" y="2133600"/>
            <a:ext cx="7543800" cy="461665"/>
          </a:xfrm>
          <a:prstGeom prst="rect">
            <a:avLst/>
          </a:prstGeom>
          <a:noFill/>
        </p:spPr>
        <p:txBody>
          <a:bodyPr wrap="square" rtlCol="0">
            <a:spAutoFit/>
          </a:bodyPr>
          <a:lstStyle/>
          <a:p>
            <a:pPr algn="ctr"/>
            <a:r>
              <a:rPr lang="en-US" sz="2400" dirty="0" smtClean="0"/>
              <a:t>Operation Water Pollution (OWP)</a:t>
            </a:r>
            <a:endParaRPr lang="en-US" sz="2400" dirty="0"/>
          </a:p>
        </p:txBody>
      </p:sp>
      <p:pic>
        <p:nvPicPr>
          <p:cNvPr id="9" name="Picture 14" descr="test_tubes.jpg                                                 0004A388Macintosh HD                   7C25B080:"/>
          <p:cNvPicPr>
            <a:picLocks noChangeAspect="1" noChangeArrowheads="1"/>
          </p:cNvPicPr>
          <p:nvPr/>
        </p:nvPicPr>
        <p:blipFill>
          <a:blip r:embed="rId4" cstate="print"/>
          <a:srcRect/>
          <a:stretch>
            <a:fillRect/>
          </a:stretch>
        </p:blipFill>
        <p:spPr bwMode="auto">
          <a:xfrm>
            <a:off x="838199" y="2743200"/>
            <a:ext cx="2863945" cy="2362200"/>
          </a:xfrm>
          <a:prstGeom prst="rect">
            <a:avLst/>
          </a:prstGeom>
          <a:noFill/>
          <a:ln w="9525">
            <a:noFill/>
            <a:miter lim="800000"/>
            <a:headEnd/>
            <a:tailEnd/>
          </a:ln>
        </p:spPr>
      </p:pic>
      <p:sp>
        <p:nvSpPr>
          <p:cNvPr id="10" name="TextBox 9"/>
          <p:cNvSpPr txBox="1"/>
          <p:nvPr/>
        </p:nvSpPr>
        <p:spPr>
          <a:xfrm>
            <a:off x="3657600" y="2667000"/>
            <a:ext cx="4419600" cy="2585323"/>
          </a:xfrm>
          <a:prstGeom prst="rect">
            <a:avLst/>
          </a:prstGeom>
          <a:noFill/>
        </p:spPr>
        <p:txBody>
          <a:bodyPr wrap="square" rtlCol="0">
            <a:spAutoFit/>
          </a:bodyPr>
          <a:lstStyle/>
          <a:p>
            <a:r>
              <a:rPr lang="en-US" dirty="0" smtClean="0"/>
              <a:t>A program for students in Grades 5 to 12 which teaches them about what water pollution is, what causes water pollution, what can be done about water pollution and what they, personally, can do about the problem.</a:t>
            </a:r>
          </a:p>
          <a:p>
            <a:endParaRPr lang="en-US" dirty="0" smtClean="0"/>
          </a:p>
          <a:p>
            <a:r>
              <a:rPr lang="en-US" dirty="0" smtClean="0"/>
              <a:t>Includes a digital TDS and digital pH meter, both are reusable for at least two years.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Biology (OWB)</a:t>
            </a:r>
            <a:endParaRPr lang="en-US" sz="2400" dirty="0"/>
          </a:p>
        </p:txBody>
      </p:sp>
      <p:pic>
        <p:nvPicPr>
          <p:cNvPr id="9" name="Picture 8"/>
          <p:cNvPicPr>
            <a:picLocks noChangeAspect="1" noChangeArrowheads="1"/>
          </p:cNvPicPr>
          <p:nvPr/>
        </p:nvPicPr>
        <p:blipFill>
          <a:blip r:embed="rId4" cstate="print"/>
          <a:srcRect/>
          <a:stretch>
            <a:fillRect/>
          </a:stretch>
        </p:blipFill>
        <p:spPr bwMode="auto">
          <a:xfrm>
            <a:off x="838200" y="2590800"/>
            <a:ext cx="3581400" cy="2686050"/>
          </a:xfrm>
          <a:prstGeom prst="rect">
            <a:avLst/>
          </a:prstGeom>
          <a:noFill/>
          <a:ln w="9525">
            <a:noFill/>
            <a:miter lim="800000"/>
            <a:headEnd/>
            <a:tailEnd/>
          </a:ln>
        </p:spPr>
      </p:pic>
      <p:sp>
        <p:nvSpPr>
          <p:cNvPr id="10" name="TextBox 9"/>
          <p:cNvSpPr txBox="1"/>
          <p:nvPr/>
        </p:nvSpPr>
        <p:spPr>
          <a:xfrm>
            <a:off x="4419600" y="2590800"/>
            <a:ext cx="3657600" cy="3970318"/>
          </a:xfrm>
          <a:prstGeom prst="rect">
            <a:avLst/>
          </a:prstGeom>
          <a:noFill/>
        </p:spPr>
        <p:txBody>
          <a:bodyPr wrap="square" rtlCol="0">
            <a:spAutoFit/>
          </a:bodyPr>
          <a:lstStyle/>
          <a:p>
            <a:r>
              <a:rPr lang="en-US" dirty="0" smtClean="0"/>
              <a:t>A series of 8 lesson plans designed for use with students in Grades 9 to 12.</a:t>
            </a:r>
          </a:p>
          <a:p>
            <a:endParaRPr lang="en-US" dirty="0" smtClean="0"/>
          </a:p>
          <a:p>
            <a:r>
              <a:rPr lang="en-US" dirty="0" smtClean="0"/>
              <a:t>Teaches students about biological water treatment, a more environmentally friendly and effective method of treating drinking water, compared to conventional (chemical) water treatment.</a:t>
            </a:r>
          </a:p>
          <a:p>
            <a:endParaRPr lang="en-US" dirty="0" smtClean="0"/>
          </a:p>
          <a:p>
            <a:r>
              <a:rPr lang="en-US" dirty="0" smtClean="0"/>
              <a:t>Also teaches students about chlorine, </a:t>
            </a:r>
            <a:r>
              <a:rPr lang="en-US" dirty="0" err="1" smtClean="0"/>
              <a:t>chloramine</a:t>
            </a:r>
            <a:r>
              <a:rPr lang="en-US" dirty="0" smtClean="0"/>
              <a:t>, ammonia and iron.</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Community Water Footprint (OCWF)</a:t>
            </a:r>
            <a:endParaRPr lang="en-US" sz="2400" dirty="0"/>
          </a:p>
        </p:txBody>
      </p:sp>
      <p:pic>
        <p:nvPicPr>
          <p:cNvPr id="9" name="Picture 8"/>
          <p:cNvPicPr>
            <a:picLocks noChangeAspect="1" noChangeArrowheads="1"/>
          </p:cNvPicPr>
          <p:nvPr/>
        </p:nvPicPr>
        <p:blipFill>
          <a:blip r:embed="rId4" cstate="print"/>
          <a:srcRect/>
          <a:stretch>
            <a:fillRect/>
          </a:stretch>
        </p:blipFill>
        <p:spPr bwMode="auto">
          <a:xfrm>
            <a:off x="762001" y="2590800"/>
            <a:ext cx="2286000" cy="3189411"/>
          </a:xfrm>
          <a:prstGeom prst="rect">
            <a:avLst/>
          </a:prstGeom>
          <a:noFill/>
          <a:ln w="9525">
            <a:noFill/>
            <a:miter lim="800000"/>
            <a:headEnd/>
            <a:tailEnd/>
          </a:ln>
        </p:spPr>
      </p:pic>
      <p:sp>
        <p:nvSpPr>
          <p:cNvPr id="10" name="TextBox 9"/>
          <p:cNvSpPr txBox="1"/>
          <p:nvPr/>
        </p:nvSpPr>
        <p:spPr>
          <a:xfrm>
            <a:off x="3048000" y="2667000"/>
            <a:ext cx="5029200" cy="3970318"/>
          </a:xfrm>
          <a:prstGeom prst="rect">
            <a:avLst/>
          </a:prstGeom>
          <a:noFill/>
        </p:spPr>
        <p:txBody>
          <a:bodyPr wrap="square" rtlCol="0">
            <a:spAutoFit/>
          </a:bodyPr>
          <a:lstStyle/>
          <a:p>
            <a:r>
              <a:rPr lang="en-US" dirty="0" smtClean="0"/>
              <a:t>Designed for students in Grades 6 to 12.</a:t>
            </a:r>
          </a:p>
          <a:p>
            <a:r>
              <a:rPr lang="en-US" dirty="0" smtClean="0"/>
              <a:t/>
            </a:r>
            <a:br>
              <a:rPr lang="en-US" dirty="0" smtClean="0"/>
            </a:br>
            <a:r>
              <a:rPr lang="en-US" dirty="0" smtClean="0"/>
              <a:t>Students calculate the amount of source water that is required to produce 1 </a:t>
            </a:r>
            <a:r>
              <a:rPr lang="en-US" dirty="0" err="1" smtClean="0"/>
              <a:t>litre</a:t>
            </a:r>
            <a:r>
              <a:rPr lang="en-US" dirty="0" smtClean="0"/>
              <a:t> of drinking water in their community, it is often more than they expect!</a:t>
            </a:r>
          </a:p>
          <a:p>
            <a:endParaRPr lang="en-US" dirty="0" smtClean="0"/>
          </a:p>
          <a:p>
            <a:r>
              <a:rPr lang="en-US" dirty="0" smtClean="0"/>
              <a:t>Then, students can “Put their school on the map” by using the website application on the SDWF website and entering their community’s water footprint as well as what they are doing in order to improve the drinking water situation and to share information with others.</a:t>
            </a:r>
          </a:p>
          <a:p>
            <a:endParaRPr lang="en-US" dirty="0" smtClean="0"/>
          </a:p>
          <a:p>
            <a:r>
              <a:rPr lang="en-US" dirty="0" smtClean="0"/>
              <a:t>This program is available free of charge online.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Health (OWH)</a:t>
            </a:r>
            <a:endParaRPr lang="en-US" sz="2400" dirty="0"/>
          </a:p>
        </p:txBody>
      </p:sp>
      <p:pic>
        <p:nvPicPr>
          <p:cNvPr id="9" name="Picture 14" descr="woman_Drink_Water.jpg                                          0004A388Macintosh HD                   7C25B080:"/>
          <p:cNvPicPr>
            <a:picLocks noChangeAspect="1" noChangeArrowheads="1"/>
          </p:cNvPicPr>
          <p:nvPr/>
        </p:nvPicPr>
        <p:blipFill>
          <a:blip r:embed="rId4" cstate="print"/>
          <a:srcRect/>
          <a:stretch>
            <a:fillRect/>
          </a:stretch>
        </p:blipFill>
        <p:spPr bwMode="auto">
          <a:xfrm>
            <a:off x="838200" y="2590800"/>
            <a:ext cx="2419350" cy="2819400"/>
          </a:xfrm>
          <a:prstGeom prst="rect">
            <a:avLst/>
          </a:prstGeom>
          <a:noFill/>
          <a:ln w="9525">
            <a:noFill/>
            <a:miter lim="800000"/>
            <a:headEnd/>
            <a:tailEnd/>
          </a:ln>
        </p:spPr>
      </p:pic>
      <p:sp>
        <p:nvSpPr>
          <p:cNvPr id="10" name="TextBox 9"/>
          <p:cNvSpPr txBox="1"/>
          <p:nvPr/>
        </p:nvSpPr>
        <p:spPr>
          <a:xfrm>
            <a:off x="3352800" y="2590800"/>
            <a:ext cx="4724400" cy="3693319"/>
          </a:xfrm>
          <a:prstGeom prst="rect">
            <a:avLst/>
          </a:prstGeom>
          <a:noFill/>
        </p:spPr>
        <p:txBody>
          <a:bodyPr wrap="square" rtlCol="0">
            <a:spAutoFit/>
          </a:bodyPr>
          <a:lstStyle/>
          <a:p>
            <a:r>
              <a:rPr lang="en-US" dirty="0" smtClean="0"/>
              <a:t>Designed for students in Grades 5 to 12.</a:t>
            </a:r>
          </a:p>
          <a:p>
            <a:endParaRPr lang="en-US" dirty="0" smtClean="0"/>
          </a:p>
          <a:p>
            <a:r>
              <a:rPr lang="en-US" dirty="0" smtClean="0"/>
              <a:t>The students explore common disease-causing microbes found in water, how these microbes are removed or inactivated in water with water treatment, and the diseases these microbes cause when they are not identified and treated in drinking water systems.</a:t>
            </a:r>
          </a:p>
          <a:p>
            <a:endParaRPr lang="en-US" dirty="0" smtClean="0"/>
          </a:p>
          <a:p>
            <a:r>
              <a:rPr lang="en-US" dirty="0" smtClean="0"/>
              <a:t>The students ponder the question: is it cheaper to treat the illness or treat the water?</a:t>
            </a:r>
          </a:p>
          <a:p>
            <a:endParaRPr lang="en-US" dirty="0" smtClean="0"/>
          </a:p>
          <a:p>
            <a:r>
              <a:rPr lang="en-US" dirty="0" smtClean="0"/>
              <a:t>This program is available free of charge online!</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Spirit (OWS)</a:t>
            </a:r>
            <a:endParaRPr lang="en-US" sz="2400" dirty="0"/>
          </a:p>
        </p:txBody>
      </p:sp>
      <p:sp>
        <p:nvSpPr>
          <p:cNvPr id="10" name="TextBox 9"/>
          <p:cNvSpPr txBox="1"/>
          <p:nvPr/>
        </p:nvSpPr>
        <p:spPr>
          <a:xfrm>
            <a:off x="3276600" y="2590800"/>
            <a:ext cx="4953000" cy="3970318"/>
          </a:xfrm>
          <a:prstGeom prst="rect">
            <a:avLst/>
          </a:prstGeom>
          <a:noFill/>
        </p:spPr>
        <p:txBody>
          <a:bodyPr wrap="square" rtlCol="0">
            <a:spAutoFit/>
          </a:bodyPr>
          <a:lstStyle/>
          <a:p>
            <a:r>
              <a:rPr lang="en-US" dirty="0" smtClean="0"/>
              <a:t>Designed for students in Kindergarten, Grade 2, Grade 5 and Grades 7 to 12.</a:t>
            </a:r>
          </a:p>
          <a:p>
            <a:endParaRPr lang="en-US" dirty="0" smtClean="0"/>
          </a:p>
          <a:p>
            <a:r>
              <a:rPr lang="en-US" dirty="0" smtClean="0"/>
              <a:t>Reinforces Aboriginal culture and perspectives regarding water for Aboriginal students - while at the same time providing an Aboriginal perspective to non-Aboriginal students about water issues.</a:t>
            </a:r>
          </a:p>
          <a:p>
            <a:endParaRPr lang="en-US" dirty="0" smtClean="0"/>
          </a:p>
          <a:p>
            <a:r>
              <a:rPr lang="en-US" dirty="0" smtClean="0"/>
              <a:t>Invites teachers to encourage classroom discussions to enable students to gain a closer understanding of Aboriginal issues and perspectives surrounding drinking water.</a:t>
            </a:r>
          </a:p>
          <a:p>
            <a:endParaRPr lang="en-US" dirty="0" smtClean="0"/>
          </a:p>
          <a:p>
            <a:r>
              <a:rPr lang="en-US" dirty="0" smtClean="0"/>
              <a:t>This program is available free of charge online!</a:t>
            </a:r>
            <a:endParaRPr lang="en-US" dirty="0"/>
          </a:p>
        </p:txBody>
      </p:sp>
      <p:pic>
        <p:nvPicPr>
          <p:cNvPr id="11" name="Picture 14" descr="YQ grandson drink Hans"/>
          <p:cNvPicPr>
            <a:picLocks noChangeAspect="1" noChangeArrowheads="1"/>
          </p:cNvPicPr>
          <p:nvPr/>
        </p:nvPicPr>
        <p:blipFill>
          <a:blip r:embed="rId4" cstate="print"/>
          <a:srcRect/>
          <a:stretch>
            <a:fillRect/>
          </a:stretch>
        </p:blipFill>
        <p:spPr bwMode="auto">
          <a:xfrm>
            <a:off x="838200" y="2667000"/>
            <a:ext cx="2438400" cy="2019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2133600"/>
            <a:ext cx="7543800" cy="461665"/>
          </a:xfrm>
          <a:prstGeom prst="rect">
            <a:avLst/>
          </a:prstGeom>
          <a:noFill/>
        </p:spPr>
        <p:txBody>
          <a:bodyPr wrap="square" rtlCol="0">
            <a:spAutoFit/>
          </a:bodyPr>
          <a:lstStyle/>
          <a:p>
            <a:pPr algn="ctr"/>
            <a:r>
              <a:rPr lang="en-US" sz="2400" dirty="0" smtClean="0"/>
              <a:t>Operation Water Flow (OWF)</a:t>
            </a:r>
            <a:endParaRPr lang="en-US" sz="2400" dirty="0"/>
          </a:p>
        </p:txBody>
      </p:sp>
      <p:sp>
        <p:nvSpPr>
          <p:cNvPr id="10" name="TextBox 9"/>
          <p:cNvSpPr txBox="1"/>
          <p:nvPr/>
        </p:nvSpPr>
        <p:spPr>
          <a:xfrm>
            <a:off x="3048000" y="2610683"/>
            <a:ext cx="5029200" cy="3970318"/>
          </a:xfrm>
          <a:prstGeom prst="rect">
            <a:avLst/>
          </a:prstGeom>
          <a:noFill/>
        </p:spPr>
        <p:txBody>
          <a:bodyPr wrap="square" rtlCol="0">
            <a:spAutoFit/>
          </a:bodyPr>
          <a:lstStyle/>
          <a:p>
            <a:r>
              <a:rPr lang="en-US" dirty="0" smtClean="0"/>
              <a:t>Recommended for students in Grades 6 to 12.</a:t>
            </a:r>
          </a:p>
          <a:p>
            <a:endParaRPr lang="en-US" dirty="0" smtClean="0"/>
          </a:p>
          <a:p>
            <a:r>
              <a:rPr lang="en-US" dirty="0" smtClean="0"/>
              <a:t>Encourages students to establish the true cost of water (economic and environmental); the social responsibilities of providing safe drinking water;  the need for national regulations; and the need for water conservation, source water protection, etc.</a:t>
            </a:r>
            <a:br>
              <a:rPr lang="en-US" dirty="0" smtClean="0"/>
            </a:br>
            <a:r>
              <a:rPr lang="en-US" dirty="0" smtClean="0"/>
              <a:t/>
            </a:r>
            <a:br>
              <a:rPr lang="en-US" dirty="0" smtClean="0"/>
            </a:br>
            <a:r>
              <a:rPr lang="en-US" dirty="0" smtClean="0"/>
              <a:t>Operation Water Flow is a cross-curricular program which supports and encourages a broad understanding of information related to drinking water issues.</a:t>
            </a:r>
            <a:br>
              <a:rPr lang="en-US" dirty="0" smtClean="0"/>
            </a:br>
            <a:endParaRPr lang="en-US" dirty="0" smtClean="0"/>
          </a:p>
          <a:p>
            <a:r>
              <a:rPr lang="en-US" dirty="0" smtClean="0"/>
              <a:t>This program is available free of charge online!</a:t>
            </a:r>
            <a:endParaRPr lang="en-US" dirty="0"/>
          </a:p>
        </p:txBody>
      </p:sp>
      <p:pic>
        <p:nvPicPr>
          <p:cNvPr id="11" name="Picture 20" descr="Hart H 001"/>
          <p:cNvPicPr>
            <a:picLocks noChangeAspect="1" noChangeArrowheads="1"/>
          </p:cNvPicPr>
          <p:nvPr/>
        </p:nvPicPr>
        <p:blipFill>
          <a:blip r:embed="rId4" cstate="print"/>
          <a:srcRect/>
          <a:stretch>
            <a:fillRect/>
          </a:stretch>
        </p:blipFill>
        <p:spPr bwMode="auto">
          <a:xfrm>
            <a:off x="838201" y="2667000"/>
            <a:ext cx="2209799" cy="20256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066800"/>
            <a:ext cx="7543800" cy="1477328"/>
          </a:xfrm>
          <a:prstGeom prst="rect">
            <a:avLst/>
          </a:prstGeom>
          <a:noFill/>
        </p:spPr>
        <p:txBody>
          <a:bodyPr wrap="square" rtlCol="0">
            <a:spAutoFit/>
          </a:bodyPr>
          <a:lstStyle/>
          <a:p>
            <a:r>
              <a:rPr lang="en-US" dirty="0" smtClean="0"/>
              <a:t>1.  Cover the area that you are working on with paper and use gloves as the Methyl Purple Indicator that you will be using may stain.  2.  Label the 2 plastic cups as follows; label one cup Alkalinity LLS and the other cup Local Community Treated Water.  3.  Pour the 50 </a:t>
            </a:r>
            <a:r>
              <a:rPr lang="en-US" dirty="0" err="1" smtClean="0"/>
              <a:t>mL</a:t>
            </a:r>
            <a:r>
              <a:rPr lang="en-US" dirty="0" smtClean="0"/>
              <a:t> of Alkalinity LLS into the cup labeled Alkalinity LLS.</a:t>
            </a:r>
            <a:endParaRPr lang="en-US" dirty="0"/>
          </a:p>
        </p:txBody>
      </p:sp>
      <p:pic>
        <p:nvPicPr>
          <p:cNvPr id="18434" name="Picture 2" descr="C:\Documents and Settings\Administrator\My Documents\My Pictures\OWD\OWD 021.jpg"/>
          <p:cNvPicPr>
            <a:picLocks noChangeAspect="1" noChangeArrowheads="1"/>
          </p:cNvPicPr>
          <p:nvPr/>
        </p:nvPicPr>
        <p:blipFill>
          <a:blip r:embed="rId4" cstate="print"/>
          <a:srcRect/>
          <a:stretch>
            <a:fillRect/>
          </a:stretch>
        </p:blipFill>
        <p:spPr bwMode="auto">
          <a:xfrm>
            <a:off x="1676400" y="2590800"/>
            <a:ext cx="5410200" cy="40583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7" descr="SDWF logo"/>
          <p:cNvPicPr>
            <a:picLocks noChangeAspect="1" noChangeArrowheads="1"/>
          </p:cNvPicPr>
          <p:nvPr/>
        </p:nvPicPr>
        <p:blipFill>
          <a:blip r:embed="rId3" cstate="print"/>
          <a:srcRect/>
          <a:stretch>
            <a:fillRect/>
          </a:stretch>
        </p:blipFill>
        <p:spPr bwMode="auto">
          <a:xfrm>
            <a:off x="5867400" y="2590800"/>
            <a:ext cx="2438400" cy="1884362"/>
          </a:xfrm>
          <a:prstGeom prst="rect">
            <a:avLst/>
          </a:prstGeom>
          <a:noFill/>
          <a:ln w="9525">
            <a:noFill/>
            <a:miter lim="800000"/>
            <a:headEnd/>
            <a:tailEnd/>
          </a:ln>
        </p:spPr>
      </p:pic>
      <p:pic>
        <p:nvPicPr>
          <p:cNvPr id="15363" name="Picture 24" descr="backgroundNologo.jpg                                           000A693BMacintosh HD                   7C25B080:"/>
          <p:cNvPicPr>
            <a:picLocks noChangeAspect="1" noChangeArrowheads="1"/>
          </p:cNvPicPr>
          <p:nvPr/>
        </p:nvPicPr>
        <p:blipFill>
          <a:blip r:embed="rId4" cstate="print"/>
          <a:srcRect/>
          <a:stretch>
            <a:fillRect/>
          </a:stretch>
        </p:blipFill>
        <p:spPr bwMode="auto">
          <a:xfrm>
            <a:off x="0" y="0"/>
            <a:ext cx="9144000" cy="1036638"/>
          </a:xfrm>
          <a:prstGeom prst="rect">
            <a:avLst/>
          </a:prstGeom>
          <a:noFill/>
          <a:ln w="9525">
            <a:noFill/>
            <a:miter lim="800000"/>
            <a:headEnd/>
            <a:tailEnd/>
          </a:ln>
        </p:spPr>
      </p:pic>
      <p:pic>
        <p:nvPicPr>
          <p:cNvPr id="15364" name="Picture 25" descr="background_bottom.jpg                                          000A693BMacintosh HD                   7C25B080:"/>
          <p:cNvPicPr>
            <a:picLocks noChangeAspect="1" noChangeArrowheads="1"/>
          </p:cNvPicPr>
          <p:nvPr/>
        </p:nvPicPr>
        <p:blipFill>
          <a:blip r:embed="rId5" cstate="print"/>
          <a:srcRect/>
          <a:stretch>
            <a:fillRect/>
          </a:stretch>
        </p:blipFill>
        <p:spPr bwMode="auto">
          <a:xfrm>
            <a:off x="0" y="6669088"/>
            <a:ext cx="9144000" cy="188912"/>
          </a:xfrm>
          <a:prstGeom prst="rect">
            <a:avLst/>
          </a:prstGeom>
          <a:noFill/>
          <a:ln w="9525">
            <a:noFill/>
            <a:miter lim="800000"/>
            <a:headEnd/>
            <a:tailEnd/>
          </a:ln>
        </p:spPr>
      </p:pic>
      <p:sp>
        <p:nvSpPr>
          <p:cNvPr id="15366" name="Rectangle 32"/>
          <p:cNvSpPr>
            <a:spLocks noChangeArrowheads="1"/>
          </p:cNvSpPr>
          <p:nvPr/>
        </p:nvSpPr>
        <p:spPr bwMode="auto">
          <a:xfrm>
            <a:off x="-447675" y="4291013"/>
            <a:ext cx="184150" cy="366712"/>
          </a:xfrm>
          <a:prstGeom prst="rect">
            <a:avLst/>
          </a:prstGeom>
          <a:noFill/>
          <a:ln w="9525">
            <a:noFill/>
            <a:miter lim="800000"/>
            <a:headEnd/>
            <a:tailEnd/>
          </a:ln>
        </p:spPr>
        <p:txBody>
          <a:bodyPr wrap="none">
            <a:spAutoFit/>
          </a:bodyPr>
          <a:lstStyle/>
          <a:p>
            <a:endParaRPr lang="en-US"/>
          </a:p>
        </p:txBody>
      </p:sp>
      <p:sp>
        <p:nvSpPr>
          <p:cNvPr id="15367" name="Rectangle 34"/>
          <p:cNvSpPr>
            <a:spLocks noGrp="1" noChangeArrowheads="1"/>
          </p:cNvSpPr>
          <p:nvPr>
            <p:ph type="title"/>
          </p:nvPr>
        </p:nvSpPr>
        <p:spPr>
          <a:xfrm>
            <a:off x="533400" y="1752600"/>
            <a:ext cx="8229600" cy="1143000"/>
          </a:xfrm>
          <a:noFill/>
        </p:spPr>
        <p:txBody>
          <a:bodyPr>
            <a:normAutofit/>
          </a:bodyPr>
          <a:lstStyle/>
          <a:p>
            <a:pPr eaLnBrk="1" hangingPunct="1"/>
            <a:r>
              <a:rPr lang="en-US" sz="4000" dirty="0" smtClean="0">
                <a:solidFill>
                  <a:schemeClr val="tx1"/>
                </a:solidFill>
                <a:cs typeface="Arial" pitchFamily="34" charset="0"/>
              </a:rPr>
              <a:t>SDWF Mission</a:t>
            </a:r>
            <a:endParaRPr lang="en-US" sz="4000" u="sng" dirty="0" smtClean="0">
              <a:cs typeface="Arial" pitchFamily="34" charset="0"/>
            </a:endParaRPr>
          </a:p>
        </p:txBody>
      </p:sp>
      <p:sp>
        <p:nvSpPr>
          <p:cNvPr id="15368" name="Rectangle 35"/>
          <p:cNvSpPr>
            <a:spLocks noChangeArrowheads="1"/>
          </p:cNvSpPr>
          <p:nvPr/>
        </p:nvSpPr>
        <p:spPr bwMode="auto">
          <a:xfrm>
            <a:off x="609600" y="2514600"/>
            <a:ext cx="5334000" cy="2667000"/>
          </a:xfrm>
          <a:prstGeom prst="rect">
            <a:avLst/>
          </a:prstGeom>
          <a:noFill/>
          <a:ln w="9525">
            <a:noFill/>
            <a:miter lim="800000"/>
            <a:headEnd/>
            <a:tailEnd/>
          </a:ln>
        </p:spPr>
        <p:txBody>
          <a:bodyPr/>
          <a:lstStyle/>
          <a:p>
            <a:pPr>
              <a:spcBef>
                <a:spcPct val="20000"/>
              </a:spcBef>
            </a:pPr>
            <a:r>
              <a:rPr lang="en-US" sz="2400" dirty="0" smtClean="0"/>
              <a:t>We will educate the leaders of today and tomorrow about drinking water quality issues to realize our goal of safe drinking water being available to every Canadian.</a:t>
            </a:r>
            <a:endParaRPr lang="en-US" sz="2400" dirty="0"/>
          </a:p>
        </p:txBody>
      </p:sp>
      <p:cxnSp>
        <p:nvCxnSpPr>
          <p:cNvPr id="9" name="Straight Connector 8"/>
          <p:cNvCxnSpPr/>
          <p:nvPr/>
        </p:nvCxnSpPr>
        <p:spPr>
          <a:xfrm>
            <a:off x="7620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4"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pic>
        <p:nvPicPr>
          <p:cNvPr id="79875" name="Picture 15" descr="background.jpg                                                 000A693BMacintosh HD                   7C25B080:"/>
          <p:cNvPicPr>
            <a:picLocks noChangeAspect="1" noChangeArrowheads="1"/>
          </p:cNvPicPr>
          <p:nvPr/>
        </p:nvPicPr>
        <p:blipFill>
          <a:blip r:embed="rId4" cstate="print"/>
          <a:srcRect/>
          <a:stretch>
            <a:fillRect/>
          </a:stretch>
        </p:blipFill>
        <p:spPr bwMode="auto">
          <a:xfrm>
            <a:off x="0" y="0"/>
            <a:ext cx="9144000" cy="1057275"/>
          </a:xfrm>
          <a:prstGeom prst="rect">
            <a:avLst/>
          </a:prstGeom>
          <a:noFill/>
          <a:ln w="9525">
            <a:noFill/>
            <a:miter lim="800000"/>
            <a:headEnd/>
            <a:tailEnd/>
          </a:ln>
        </p:spPr>
      </p:pic>
      <p:sp>
        <p:nvSpPr>
          <p:cNvPr id="79876" name="Rectangle 17"/>
          <p:cNvSpPr>
            <a:spLocks noChangeArrowheads="1"/>
          </p:cNvSpPr>
          <p:nvPr/>
        </p:nvSpPr>
        <p:spPr bwMode="auto">
          <a:xfrm>
            <a:off x="457200" y="914400"/>
            <a:ext cx="3505200" cy="1143000"/>
          </a:xfrm>
          <a:prstGeom prst="rect">
            <a:avLst/>
          </a:prstGeom>
          <a:noFill/>
          <a:ln w="9525">
            <a:noFill/>
            <a:miter lim="800000"/>
            <a:headEnd/>
            <a:tailEnd/>
          </a:ln>
        </p:spPr>
        <p:txBody>
          <a:bodyPr anchor="ctr"/>
          <a:lstStyle/>
          <a:p>
            <a:endParaRPr lang="en-US" sz="5400" b="1" u="sng">
              <a:solidFill>
                <a:schemeClr val="tx2"/>
              </a:solidFill>
              <a:latin typeface="Calibri" pitchFamily="34" charset="0"/>
            </a:endParaRPr>
          </a:p>
        </p:txBody>
      </p:sp>
      <p:sp>
        <p:nvSpPr>
          <p:cNvPr id="79879" name="TextBox 9"/>
          <p:cNvSpPr txBox="1">
            <a:spLocks noChangeArrowheads="1"/>
          </p:cNvSpPr>
          <p:nvPr/>
        </p:nvSpPr>
        <p:spPr bwMode="auto">
          <a:xfrm>
            <a:off x="0" y="4429125"/>
            <a:ext cx="9144000" cy="1384995"/>
          </a:xfrm>
          <a:prstGeom prst="rect">
            <a:avLst/>
          </a:prstGeom>
          <a:noFill/>
          <a:ln w="9525">
            <a:noFill/>
            <a:miter lim="800000"/>
            <a:headEnd/>
            <a:tailEnd/>
          </a:ln>
        </p:spPr>
        <p:txBody>
          <a:bodyPr>
            <a:spAutoFit/>
          </a:bodyPr>
          <a:lstStyle/>
          <a:p>
            <a:pPr algn="ctr">
              <a:spcBef>
                <a:spcPct val="50000"/>
              </a:spcBef>
            </a:pPr>
            <a:r>
              <a:rPr lang="en-US" sz="2400" dirty="0">
                <a:cs typeface="Arial" pitchFamily="34" charset="0"/>
              </a:rPr>
              <a:t>Please visit us at:</a:t>
            </a:r>
          </a:p>
          <a:p>
            <a:pPr algn="ctr">
              <a:spcBef>
                <a:spcPct val="50000"/>
              </a:spcBef>
            </a:pPr>
            <a:r>
              <a:rPr lang="en-US" sz="4000" dirty="0">
                <a:solidFill>
                  <a:srgbClr val="0C59DC"/>
                </a:solidFill>
                <a:latin typeface="Calibri" pitchFamily="34" charset="0"/>
              </a:rPr>
              <a:t> </a:t>
            </a:r>
            <a:r>
              <a:rPr lang="en-US" sz="4000" dirty="0">
                <a:solidFill>
                  <a:srgbClr val="0C59DC"/>
                </a:solidFill>
                <a:latin typeface="Calibri" pitchFamily="34" charset="0"/>
                <a:hlinkClick r:id="rId5"/>
              </a:rPr>
              <a:t>www.safewater.org</a:t>
            </a:r>
            <a:endParaRPr lang="en-US" sz="4000" dirty="0">
              <a:solidFill>
                <a:srgbClr val="0C59DC"/>
              </a:solidFill>
              <a:latin typeface="Calibri"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6228" y="1168723"/>
            <a:ext cx="6031543" cy="3148954"/>
          </a:xfrm>
          <a:prstGeom prst="rect">
            <a:avLst/>
          </a:prstGeom>
        </p:spPr>
      </p:pic>
    </p:spTree>
  </p:cSld>
  <p:clrMapOvr>
    <a:masterClrMapping/>
  </p:clrMapOvr>
  <p:transition>
    <p:wheel spokes="0"/>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685800" y="1752600"/>
            <a:ext cx="7543800" cy="830997"/>
          </a:xfrm>
          <a:prstGeom prst="rect">
            <a:avLst/>
          </a:prstGeom>
          <a:noFill/>
        </p:spPr>
        <p:txBody>
          <a:bodyPr wrap="square" rtlCol="0">
            <a:spAutoFit/>
          </a:bodyPr>
          <a:lstStyle/>
          <a:p>
            <a:r>
              <a:rPr lang="en-US" sz="2400" dirty="0" smtClean="0"/>
              <a:t>4.  Add 7 drops of Methyl Purple Indicator to the cup by using the small plastic pipette.  </a:t>
            </a:r>
            <a:endParaRPr lang="en-US" sz="2400" dirty="0"/>
          </a:p>
        </p:txBody>
      </p:sp>
      <p:pic>
        <p:nvPicPr>
          <p:cNvPr id="19458" name="Picture 2" descr="C:\Documents and Settings\Administrator\My Documents\My Pictures\OWD\OWD 022.jpg"/>
          <p:cNvPicPr>
            <a:picLocks noChangeAspect="1" noChangeArrowheads="1"/>
          </p:cNvPicPr>
          <p:nvPr/>
        </p:nvPicPr>
        <p:blipFill>
          <a:blip r:embed="rId4" cstate="print"/>
          <a:srcRect/>
          <a:stretch>
            <a:fillRect/>
          </a:stretch>
        </p:blipFill>
        <p:spPr bwMode="auto">
          <a:xfrm>
            <a:off x="1676400" y="2590800"/>
            <a:ext cx="5282355" cy="39624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7620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1371600"/>
            <a:ext cx="7467600" cy="1200329"/>
          </a:xfrm>
          <a:prstGeom prst="rect">
            <a:avLst/>
          </a:prstGeom>
          <a:noFill/>
        </p:spPr>
        <p:txBody>
          <a:bodyPr wrap="square" rtlCol="0">
            <a:spAutoFit/>
          </a:bodyPr>
          <a:lstStyle/>
          <a:p>
            <a:r>
              <a:rPr lang="en-US" sz="2400" dirty="0" smtClean="0"/>
              <a:t>4.  (Continued) This causes the water to turn green.  Be careful when using the Methyl Purple Indicator as it may stain. </a:t>
            </a:r>
            <a:endParaRPr lang="en-US" sz="2400" dirty="0"/>
          </a:p>
        </p:txBody>
      </p:sp>
      <p:pic>
        <p:nvPicPr>
          <p:cNvPr id="20482" name="Picture 2" descr="C:\Documents and Settings\Administrator\My Documents\My Pictures\OWD\OWD 023.jpg"/>
          <p:cNvPicPr>
            <a:picLocks noChangeAspect="1" noChangeArrowheads="1"/>
          </p:cNvPicPr>
          <p:nvPr/>
        </p:nvPicPr>
        <p:blipFill>
          <a:blip r:embed="rId4" cstate="print"/>
          <a:srcRect/>
          <a:stretch>
            <a:fillRect/>
          </a:stretch>
        </p:blipFill>
        <p:spPr bwMode="auto">
          <a:xfrm>
            <a:off x="1676400" y="2590800"/>
            <a:ext cx="5359481" cy="402025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066800"/>
            <a:ext cx="7772400" cy="3962400"/>
          </a:xfrm>
        </p:spPr>
        <p:txBody>
          <a:bodyPr>
            <a:noAutofit/>
          </a:bodyPr>
          <a:lstStyle/>
          <a:p>
            <a:r>
              <a:rPr lang="en-US" sz="6000" dirty="0" smtClean="0"/>
              <a:t/>
            </a:r>
            <a:br>
              <a:rPr lang="en-US" sz="6000" dirty="0" smtClean="0"/>
            </a:br>
            <a:r>
              <a:rPr lang="en-US" sz="6000" dirty="0" smtClean="0"/>
              <a:t> </a:t>
            </a:r>
            <a:br>
              <a:rPr lang="en-US" sz="6000" dirty="0" smtClean="0"/>
            </a:br>
            <a:endParaRPr lang="en-US" sz="6000" dirty="0"/>
          </a:p>
        </p:txBody>
      </p:sp>
      <p:pic>
        <p:nvPicPr>
          <p:cNvPr id="4" name="Picture 14" descr="background.jpg                                                 000A693BMacintosh HD                   7C25B080:"/>
          <p:cNvPicPr>
            <a:picLocks noChangeAspect="1" noChangeArrowheads="1"/>
          </p:cNvPicPr>
          <p:nvPr/>
        </p:nvPicPr>
        <p:blipFill>
          <a:blip r:embed="rId2" cstate="print"/>
          <a:srcRect/>
          <a:stretch>
            <a:fillRect/>
          </a:stretch>
        </p:blipFill>
        <p:spPr bwMode="auto">
          <a:xfrm>
            <a:off x="0" y="0"/>
            <a:ext cx="9144000" cy="1057275"/>
          </a:xfrm>
          <a:prstGeom prst="rect">
            <a:avLst/>
          </a:prstGeom>
          <a:noFill/>
          <a:ln w="9525">
            <a:noFill/>
            <a:miter lim="800000"/>
            <a:headEnd/>
            <a:tailEnd/>
          </a:ln>
        </p:spPr>
      </p:pic>
      <p:cxnSp>
        <p:nvCxnSpPr>
          <p:cNvPr id="6" name="Straight Connector 5"/>
          <p:cNvCxnSpPr/>
          <p:nvPr/>
        </p:nvCxnSpPr>
        <p:spPr>
          <a:xfrm>
            <a:off x="838200" y="2514600"/>
            <a:ext cx="72390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25" descr="background_bottom.jpg                                          000A693BMacintosh HD                   7C25B080:"/>
          <p:cNvPicPr>
            <a:picLocks noChangeAspect="1" noChangeArrowheads="1"/>
          </p:cNvPicPr>
          <p:nvPr/>
        </p:nvPicPr>
        <p:blipFill>
          <a:blip r:embed="rId3" cstate="print"/>
          <a:srcRect/>
          <a:stretch>
            <a:fillRect/>
          </a:stretch>
        </p:blipFill>
        <p:spPr bwMode="auto">
          <a:xfrm>
            <a:off x="0" y="6669088"/>
            <a:ext cx="9144000" cy="188912"/>
          </a:xfrm>
          <a:prstGeom prst="rect">
            <a:avLst/>
          </a:prstGeom>
          <a:noFill/>
          <a:ln w="9525">
            <a:noFill/>
            <a:miter lim="800000"/>
            <a:headEnd/>
            <a:tailEnd/>
          </a:ln>
        </p:spPr>
      </p:pic>
      <p:sp>
        <p:nvSpPr>
          <p:cNvPr id="7" name="TextBox 6"/>
          <p:cNvSpPr txBox="1"/>
          <p:nvPr/>
        </p:nvSpPr>
        <p:spPr>
          <a:xfrm>
            <a:off x="762000" y="990600"/>
            <a:ext cx="7467600" cy="1592744"/>
          </a:xfrm>
          <a:prstGeom prst="rect">
            <a:avLst/>
          </a:prstGeom>
          <a:noFill/>
        </p:spPr>
        <p:txBody>
          <a:bodyPr wrap="square" rtlCol="0">
            <a:spAutoFit/>
          </a:bodyPr>
          <a:lstStyle/>
          <a:p>
            <a:r>
              <a:rPr lang="en-US" sz="1950" dirty="0" smtClean="0"/>
              <a:t>5.  While swirling the water in the cup, add the 0.02 N H2SO4 slowly until the water turns purple, the LLS should take around 2.5 </a:t>
            </a:r>
            <a:r>
              <a:rPr lang="en-US" sz="1950" dirty="0" err="1" smtClean="0"/>
              <a:t>mL</a:t>
            </a:r>
            <a:r>
              <a:rPr lang="en-US" sz="1950" dirty="0" smtClean="0"/>
              <a:t>, record your reading (the volume you used is initial – the next reading, say 12.5 – 10.0 = 2.5) after you see the </a:t>
            </a:r>
            <a:r>
              <a:rPr lang="en-US" sz="1950" dirty="0" err="1" smtClean="0"/>
              <a:t>colour</a:t>
            </a:r>
            <a:r>
              <a:rPr lang="en-US" sz="1950" dirty="0" smtClean="0"/>
              <a:t> change.  The other samples may take more or less than the LLS.  Record the amount of H2SO4 used.  </a:t>
            </a:r>
            <a:endParaRPr lang="en-US" sz="1950" dirty="0"/>
          </a:p>
        </p:txBody>
      </p:sp>
      <p:pic>
        <p:nvPicPr>
          <p:cNvPr id="21507" name="Picture 3" descr="C:\Documents and Settings\Administrator\My Documents\My Pictures\OWD\OWD 026.jpg"/>
          <p:cNvPicPr>
            <a:picLocks noChangeAspect="1" noChangeArrowheads="1"/>
          </p:cNvPicPr>
          <p:nvPr/>
        </p:nvPicPr>
        <p:blipFill>
          <a:blip r:embed="rId4" cstate="print"/>
          <a:srcRect/>
          <a:stretch>
            <a:fillRect/>
          </a:stretch>
        </p:blipFill>
        <p:spPr bwMode="auto">
          <a:xfrm>
            <a:off x="2133599" y="2971800"/>
            <a:ext cx="4851367" cy="363910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10645</TotalTime>
  <Words>2341</Words>
  <Application>Microsoft Office PowerPoint</Application>
  <PresentationFormat>On-screen Show (4:3)</PresentationFormat>
  <Paragraphs>165</Paragraphs>
  <Slides>61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61</vt:i4>
      </vt:variant>
    </vt:vector>
  </HeadingPairs>
  <TitlesOfParts>
    <vt:vector size="64" baseType="lpstr">
      <vt:lpstr>Arial</vt:lpstr>
      <vt:lpstr>Calibri</vt: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SDWF Mission</vt:lpstr>
      <vt:lpstr>PowerPoint Presentation</vt:lpstr>
    </vt:vector>
  </TitlesOfParts>
  <Company>SDWF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INAC downloading contribution agreements</dc:title>
  <dc:creator>n/a</dc:creator>
  <cp:lastModifiedBy>Safe Drinking Water Foundation</cp:lastModifiedBy>
  <cp:revision>205</cp:revision>
  <dcterms:created xsi:type="dcterms:W3CDTF">2009-10-20T17:07:49Z</dcterms:created>
  <dcterms:modified xsi:type="dcterms:W3CDTF">2017-06-14T20:16:38Z</dcterms:modified>
</cp:coreProperties>
</file>