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53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F640-9999-4E2E-8F6C-FE63C5C07141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B6C0-4FAB-40CD-9BBC-6E47D486A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F640-9999-4E2E-8F6C-FE63C5C07141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B6C0-4FAB-40CD-9BBC-6E47D486A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F640-9999-4E2E-8F6C-FE63C5C07141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B6C0-4FAB-40CD-9BBC-6E47D486A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F640-9999-4E2E-8F6C-FE63C5C07141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B6C0-4FAB-40CD-9BBC-6E47D486A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F640-9999-4E2E-8F6C-FE63C5C07141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B6C0-4FAB-40CD-9BBC-6E47D486A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F640-9999-4E2E-8F6C-FE63C5C07141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B6C0-4FAB-40CD-9BBC-6E47D486A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F640-9999-4E2E-8F6C-FE63C5C07141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B6C0-4FAB-40CD-9BBC-6E47D486A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F640-9999-4E2E-8F6C-FE63C5C07141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B6C0-4FAB-40CD-9BBC-6E47D486A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F640-9999-4E2E-8F6C-FE63C5C07141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B6C0-4FAB-40CD-9BBC-6E47D486A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F640-9999-4E2E-8F6C-FE63C5C07141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B6C0-4FAB-40CD-9BBC-6E47D486A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F640-9999-4E2E-8F6C-FE63C5C07141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B6C0-4FAB-40CD-9BBC-6E47D486A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7F640-9999-4E2E-8F6C-FE63C5C07141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FB6C0-4FAB-40CD-9BBC-6E47D486AC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3962400"/>
          </a:xfrm>
        </p:spPr>
        <p:txBody>
          <a:bodyPr>
            <a:noAutofit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 </a:t>
            </a:r>
            <a:br>
              <a:rPr lang="en-US" sz="6000" dirty="0" smtClean="0"/>
            </a:br>
            <a:endParaRPr lang="en-US" sz="6000" dirty="0"/>
          </a:p>
        </p:txBody>
      </p:sp>
      <p:pic>
        <p:nvPicPr>
          <p:cNvPr id="4" name="Picture 14" descr="background.jpg       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5" descr="background_bottom.jpg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6669088"/>
            <a:ext cx="914400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990600" y="2438400"/>
            <a:ext cx="7086600" cy="707886"/>
          </a:xfrm>
          <a:prstGeom prst="rect">
            <a:avLst/>
          </a:prstGeom>
          <a:ln w="76200" cmpd="tri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Copper Test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3962400"/>
          </a:xfrm>
        </p:spPr>
        <p:txBody>
          <a:bodyPr>
            <a:noAutofit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 </a:t>
            </a:r>
            <a:br>
              <a:rPr lang="en-US" sz="6000" dirty="0" smtClean="0"/>
            </a:br>
            <a:endParaRPr lang="en-US" sz="6000" dirty="0"/>
          </a:p>
        </p:txBody>
      </p:sp>
      <p:pic>
        <p:nvPicPr>
          <p:cNvPr id="4" name="Picture 14" descr="background.jpg       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838200" y="2514600"/>
            <a:ext cx="7239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5" descr="background_bottom.jpg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6669088"/>
            <a:ext cx="914400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38200" y="137160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  Label the two beakers with their appropriate water sample names.  2.  Put 10 </a:t>
            </a:r>
            <a:r>
              <a:rPr lang="en-US" sz="2400" dirty="0" err="1" smtClean="0"/>
              <a:t>mL</a:t>
            </a:r>
            <a:r>
              <a:rPr lang="en-US" sz="2400" dirty="0" smtClean="0"/>
              <a:t> of sample in their respective beakers.</a:t>
            </a:r>
            <a:endParaRPr lang="en-US" sz="2400" dirty="0"/>
          </a:p>
        </p:txBody>
      </p:sp>
      <p:pic>
        <p:nvPicPr>
          <p:cNvPr id="22530" name="Picture 2" descr="C:\Documents and Settings\Administrator\My Documents\My Pictures\OWD\OWD 02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828800" y="2590799"/>
            <a:ext cx="5334000" cy="40011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3962400"/>
          </a:xfrm>
        </p:spPr>
        <p:txBody>
          <a:bodyPr>
            <a:noAutofit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 </a:t>
            </a:r>
            <a:br>
              <a:rPr lang="en-US" sz="6000" dirty="0" smtClean="0"/>
            </a:br>
            <a:endParaRPr lang="en-US" sz="6000" dirty="0"/>
          </a:p>
        </p:txBody>
      </p:sp>
      <p:pic>
        <p:nvPicPr>
          <p:cNvPr id="4" name="Picture 14" descr="background.jpg       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838200" y="2514600"/>
            <a:ext cx="7239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5" descr="background_bottom.jpg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6669088"/>
            <a:ext cx="914400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62000" y="17526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  Dip one test strip in sample or (CGLS) beaker for 30 seconds with constant back and forth motion.  </a:t>
            </a:r>
            <a:endParaRPr lang="en-US" sz="2400" dirty="0"/>
          </a:p>
        </p:txBody>
      </p:sp>
      <p:pic>
        <p:nvPicPr>
          <p:cNvPr id="23554" name="Picture 2" descr="C:\Documents and Settings\Administrator\My Documents\My Pictures\OWD\OWD 02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52600" y="2590800"/>
            <a:ext cx="5334000" cy="40011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3962400"/>
          </a:xfrm>
        </p:spPr>
        <p:txBody>
          <a:bodyPr>
            <a:noAutofit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 </a:t>
            </a:r>
            <a:br>
              <a:rPr lang="en-US" sz="6000" dirty="0" smtClean="0"/>
            </a:br>
            <a:endParaRPr lang="en-US" sz="6000" dirty="0"/>
          </a:p>
        </p:txBody>
      </p:sp>
      <p:pic>
        <p:nvPicPr>
          <p:cNvPr id="4" name="Picture 14" descr="background.jpg       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838200" y="2362200"/>
            <a:ext cx="7239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5" descr="background_bottom.jpg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6669088"/>
            <a:ext cx="914400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38200" y="1066800"/>
            <a:ext cx="7239000" cy="1386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70" dirty="0" smtClean="0"/>
              <a:t>4.  Remove and match </a:t>
            </a:r>
            <a:r>
              <a:rPr lang="en-US" sz="1670" dirty="0" err="1" smtClean="0"/>
              <a:t>colour</a:t>
            </a:r>
            <a:r>
              <a:rPr lang="en-US" sz="1670" dirty="0" smtClean="0"/>
              <a:t> after 2 minutes to determine the Copper concentration in mg/L or parts per million (</a:t>
            </a:r>
            <a:r>
              <a:rPr lang="en-US" sz="1670" dirty="0" err="1" smtClean="0"/>
              <a:t>ppm</a:t>
            </a:r>
            <a:r>
              <a:rPr lang="en-US" sz="1670" dirty="0" smtClean="0"/>
              <a:t>).  </a:t>
            </a:r>
            <a:r>
              <a:rPr lang="en-US" sz="1670" b="1" dirty="0" smtClean="0"/>
              <a:t>Results:  </a:t>
            </a:r>
            <a:r>
              <a:rPr lang="en-US" sz="1670" dirty="0" smtClean="0"/>
              <a:t>Compare results to the Guidelines for Canadian Drinking Water Quality.  The Canadian Guideline should give a result very close to the 1 mg/L guideline; a darker </a:t>
            </a:r>
            <a:r>
              <a:rPr lang="en-US" sz="1670" dirty="0" err="1" smtClean="0"/>
              <a:t>colour</a:t>
            </a:r>
            <a:r>
              <a:rPr lang="en-US" sz="1670" dirty="0" smtClean="0"/>
              <a:t> means that the water </a:t>
            </a:r>
            <a:r>
              <a:rPr lang="en-US" sz="1670" b="1" dirty="0" smtClean="0"/>
              <a:t>Does Not </a:t>
            </a:r>
            <a:r>
              <a:rPr lang="en-US" sz="1670" dirty="0" smtClean="0"/>
              <a:t>meet the Guidelines for Canadian Drinking Water Quality</a:t>
            </a:r>
            <a:r>
              <a:rPr lang="en-US" sz="1730" dirty="0" smtClean="0"/>
              <a:t>.  </a:t>
            </a:r>
            <a:endParaRPr lang="en-US" sz="173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1" t="13333" r="3333" b="24445"/>
          <a:stretch/>
        </p:blipFill>
        <p:spPr>
          <a:xfrm>
            <a:off x="2552700" y="2453333"/>
            <a:ext cx="4038600" cy="41120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131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   </vt:lpstr>
      <vt:lpstr>   </vt:lpstr>
      <vt:lpstr>   </vt:lpstr>
      <vt:lpstr>   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HP Authorized Customer</dc:creator>
  <cp:lastModifiedBy>Safe Drinking Water Foundation</cp:lastModifiedBy>
  <cp:revision>2</cp:revision>
  <dcterms:created xsi:type="dcterms:W3CDTF">2010-11-22T16:36:04Z</dcterms:created>
  <dcterms:modified xsi:type="dcterms:W3CDTF">2022-06-17T00:04:51Z</dcterms:modified>
</cp:coreProperties>
</file>