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92" r:id="rId2"/>
    <p:sldId id="427" r:id="rId3"/>
    <p:sldId id="404" r:id="rId4"/>
    <p:sldId id="305" r:id="rId5"/>
    <p:sldId id="306" r:id="rId6"/>
    <p:sldId id="307" r:id="rId7"/>
    <p:sldId id="308" r:id="rId8"/>
    <p:sldId id="309" r:id="rId9"/>
    <p:sldId id="400"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42" r:id="rId43"/>
    <p:sldId id="343" r:id="rId44"/>
    <p:sldId id="344" r:id="rId45"/>
    <p:sldId id="345" r:id="rId46"/>
    <p:sldId id="353" r:id="rId47"/>
    <p:sldId id="354" r:id="rId48"/>
    <p:sldId id="355" r:id="rId49"/>
    <p:sldId id="356" r:id="rId50"/>
    <p:sldId id="357" r:id="rId51"/>
    <p:sldId id="430" r:id="rId52"/>
    <p:sldId id="431" r:id="rId53"/>
    <p:sldId id="432" r:id="rId54"/>
    <p:sldId id="433" r:id="rId55"/>
    <p:sldId id="434" r:id="rId56"/>
    <p:sldId id="435" r:id="rId57"/>
    <p:sldId id="436" r:id="rId58"/>
    <p:sldId id="437" r:id="rId59"/>
    <p:sldId id="438" r:id="rId60"/>
    <p:sldId id="439" r:id="rId61"/>
    <p:sldId id="363" r:id="rId62"/>
    <p:sldId id="374" r:id="rId63"/>
    <p:sldId id="375" r:id="rId64"/>
    <p:sldId id="376" r:id="rId65"/>
    <p:sldId id="377" r:id="rId66"/>
    <p:sldId id="378" r:id="rId67"/>
    <p:sldId id="379" r:id="rId68"/>
    <p:sldId id="381" r:id="rId69"/>
    <p:sldId id="382" r:id="rId70"/>
    <p:sldId id="383" r:id="rId71"/>
    <p:sldId id="384" r:id="rId72"/>
    <p:sldId id="385" r:id="rId73"/>
    <p:sldId id="386" r:id="rId74"/>
    <p:sldId id="387" r:id="rId75"/>
    <p:sldId id="389" r:id="rId76"/>
    <p:sldId id="388" r:id="rId77"/>
    <p:sldId id="390" r:id="rId78"/>
    <p:sldId id="391" r:id="rId79"/>
    <p:sldId id="392" r:id="rId80"/>
    <p:sldId id="393" r:id="rId81"/>
    <p:sldId id="394" r:id="rId82"/>
    <p:sldId id="440" r:id="rId83"/>
    <p:sldId id="441" r:id="rId84"/>
    <p:sldId id="442" r:id="rId85"/>
    <p:sldId id="443" r:id="rId86"/>
    <p:sldId id="444" r:id="rId87"/>
    <p:sldId id="407" r:id="rId88"/>
    <p:sldId id="408" r:id="rId89"/>
    <p:sldId id="409" r:id="rId90"/>
    <p:sldId id="410" r:id="rId91"/>
    <p:sldId id="411" r:id="rId92"/>
    <p:sldId id="413" r:id="rId93"/>
    <p:sldId id="414" r:id="rId94"/>
    <p:sldId id="416" r:id="rId95"/>
    <p:sldId id="415" r:id="rId96"/>
    <p:sldId id="428" r:id="rId97"/>
    <p:sldId id="418" r:id="rId98"/>
    <p:sldId id="419" r:id="rId99"/>
    <p:sldId id="420" r:id="rId100"/>
    <p:sldId id="421" r:id="rId101"/>
    <p:sldId id="422" r:id="rId102"/>
    <p:sldId id="425" r:id="rId103"/>
    <p:sldId id="426" r:id="rId104"/>
    <p:sldId id="429" r:id="rId105"/>
    <p:sldId id="406"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P Authorized Customer" initials="HAC"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D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120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27FD9-0245-4A04-A6C2-95D8B9288664}" type="datetimeFigureOut">
              <a:rPr lang="en-US" smtClean="0"/>
              <a:pPr/>
              <a:t>6/30/2017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758451-BA2B-4455-87F4-F4774F6A3FA8}" type="slidenum">
              <a:rPr lang="en-US" smtClean="0"/>
              <a:pPr/>
              <a:t>‹#›</a:t>
            </a:fld>
            <a:endParaRPr lang="en-US"/>
          </a:p>
        </p:txBody>
      </p:sp>
    </p:spTree>
    <p:extLst>
      <p:ext uri="{BB962C8B-B14F-4D97-AF65-F5344CB8AC3E}">
        <p14:creationId xmlns:p14="http://schemas.microsoft.com/office/powerpoint/2010/main" val="1817454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9127DC4F-5869-452D-BE78-538669FC98F6}" type="slidenum">
              <a:rPr lang="en-US" smtClean="0"/>
              <a:pPr/>
              <a:t>104</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30888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CACDF2-20AD-442D-899C-E389D57C79DC}" type="slidenum">
              <a:rPr lang="en-US" smtClean="0"/>
              <a:pPr fontAlgn="base">
                <a:spcBef>
                  <a:spcPct val="0"/>
                </a:spcBef>
                <a:spcAft>
                  <a:spcPct val="0"/>
                </a:spcAft>
                <a:defRPr/>
              </a:pPr>
              <a:t>105</a:t>
            </a:fld>
            <a:endParaRPr lang="en-US" smtClean="0"/>
          </a:p>
        </p:txBody>
      </p:sp>
      <p:sp>
        <p:nvSpPr>
          <p:cNvPr id="162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2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493632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44281C-A68C-4598-A138-004733433756}" type="datetimeFigureOut">
              <a:rPr lang="en-US" smtClean="0"/>
              <a:pPr/>
              <a:t>6/30/2017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4281C-A68C-4598-A138-004733433756}" type="datetimeFigureOut">
              <a:rPr lang="en-US" smtClean="0"/>
              <a:pPr/>
              <a:t>6/30/2017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4281C-A68C-4598-A138-004733433756}" type="datetimeFigureOut">
              <a:rPr lang="en-US" smtClean="0"/>
              <a:pPr/>
              <a:t>6/30/2017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46FB04-0BE0-4E33-92FE-F825BF3C9177}" type="slidenum">
              <a:rPr lang="en-US"/>
              <a:pPr>
                <a:defRPr/>
              </a:pPr>
              <a:t>‹#›</a:t>
            </a:fld>
            <a:endParaRPr lang="en-US"/>
          </a:p>
        </p:txBody>
      </p:sp>
    </p:spTree>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4281C-A68C-4598-A138-004733433756}" type="datetimeFigureOut">
              <a:rPr lang="en-US" smtClean="0"/>
              <a:pPr/>
              <a:t>6/30/2017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44281C-A68C-4598-A138-004733433756}" type="datetimeFigureOut">
              <a:rPr lang="en-US" smtClean="0"/>
              <a:pPr/>
              <a:t>6/30/2017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44281C-A68C-4598-A138-004733433756}" type="datetimeFigureOut">
              <a:rPr lang="en-US" smtClean="0"/>
              <a:pPr/>
              <a:t>6/30/2017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44281C-A68C-4598-A138-004733433756}" type="datetimeFigureOut">
              <a:rPr lang="en-US" smtClean="0"/>
              <a:pPr/>
              <a:t>6/30/2017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44281C-A68C-4598-A138-004733433756}" type="datetimeFigureOut">
              <a:rPr lang="en-US" smtClean="0"/>
              <a:pPr/>
              <a:t>6/30/2017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4281C-A68C-4598-A138-004733433756}" type="datetimeFigureOut">
              <a:rPr lang="en-US" smtClean="0"/>
              <a:pPr/>
              <a:t>6/30/2017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44281C-A68C-4598-A138-004733433756}" type="datetimeFigureOut">
              <a:rPr lang="en-US" smtClean="0"/>
              <a:pPr/>
              <a:t>6/30/2017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44281C-A68C-4598-A138-004733433756}" type="datetimeFigureOut">
              <a:rPr lang="en-US" smtClean="0"/>
              <a:pPr/>
              <a:t>6/30/2017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4281C-A68C-4598-A138-004733433756}" type="datetimeFigureOut">
              <a:rPr lang="en-US" smtClean="0"/>
              <a:pPr/>
              <a:t>6/30/2017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93C2-95F2-492D-94C8-17D6604AE1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1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85.jpeg"/></Relationships>
</file>

<file path=ppt/slides/_rels/slide1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www.safewater.org/" TargetMode="External"/><Relationship Id="rId5" Type="http://schemas.openxmlformats.org/officeDocument/2006/relationships/image" Target="../media/image86.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hyperlink" Target="mailto:info@safewater.org" TargetMode="Externa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hyperlink" Target="mailto:info@safewater.org" TargetMode="External"/><Relationship Id="rId4" Type="http://schemas.openxmlformats.org/officeDocument/2006/relationships/image" Target="../media/image4.wmf"/></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6670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1066800" y="1447800"/>
            <a:ext cx="6934200" cy="1323439"/>
          </a:xfrm>
          <a:prstGeom prst="rect">
            <a:avLst/>
          </a:prstGeom>
          <a:noFill/>
        </p:spPr>
        <p:txBody>
          <a:bodyPr wrap="square" rtlCol="0">
            <a:spAutoFit/>
          </a:bodyPr>
          <a:lstStyle/>
          <a:p>
            <a:pPr algn="ctr"/>
            <a:r>
              <a:rPr lang="en-US" sz="4000" b="1" dirty="0" smtClean="0"/>
              <a:t>High School Operation Water Drop Kits</a:t>
            </a:r>
            <a:endParaRPr lang="en-US" sz="4000" b="1" dirty="0"/>
          </a:p>
        </p:txBody>
      </p:sp>
      <p:pic>
        <p:nvPicPr>
          <p:cNvPr id="1028" name="Picture 4" descr="C:\Documents and Settings\Administrator\My Documents\My Pictures\OWD\OWD 00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2819400"/>
            <a:ext cx="4800600" cy="360102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990600" y="25146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Arsenic Test</a:t>
            </a:r>
            <a:endParaRPr lang="en-US" sz="40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2133600"/>
            <a:ext cx="7543800" cy="461665"/>
          </a:xfrm>
          <a:prstGeom prst="rect">
            <a:avLst/>
          </a:prstGeom>
          <a:noFill/>
        </p:spPr>
        <p:txBody>
          <a:bodyPr wrap="square" rtlCol="0">
            <a:spAutoFit/>
          </a:bodyPr>
          <a:lstStyle/>
          <a:p>
            <a:pPr algn="ctr"/>
            <a:r>
              <a:rPr lang="en-US" sz="2400" dirty="0" smtClean="0"/>
              <a:t>Operation Community Water Footprint (OCWF)</a:t>
            </a:r>
            <a:endParaRPr lang="en-US" sz="2400" dirty="0"/>
          </a:p>
        </p:txBody>
      </p:sp>
      <p:pic>
        <p:nvPicPr>
          <p:cNvPr id="9" name="Picture 8"/>
          <p:cNvPicPr>
            <a:picLocks noChangeAspect="1" noChangeArrowheads="1"/>
          </p:cNvPicPr>
          <p:nvPr/>
        </p:nvPicPr>
        <p:blipFill>
          <a:blip r:embed="rId4" cstate="print"/>
          <a:srcRect/>
          <a:stretch>
            <a:fillRect/>
          </a:stretch>
        </p:blipFill>
        <p:spPr bwMode="auto">
          <a:xfrm>
            <a:off x="762001" y="2590800"/>
            <a:ext cx="2286000" cy="3189411"/>
          </a:xfrm>
          <a:prstGeom prst="rect">
            <a:avLst/>
          </a:prstGeom>
          <a:noFill/>
          <a:ln w="9525">
            <a:noFill/>
            <a:miter lim="800000"/>
            <a:headEnd/>
            <a:tailEnd/>
          </a:ln>
        </p:spPr>
      </p:pic>
      <p:sp>
        <p:nvSpPr>
          <p:cNvPr id="10" name="TextBox 9"/>
          <p:cNvSpPr txBox="1"/>
          <p:nvPr/>
        </p:nvSpPr>
        <p:spPr>
          <a:xfrm>
            <a:off x="3048000" y="2667000"/>
            <a:ext cx="5029200" cy="3970318"/>
          </a:xfrm>
          <a:prstGeom prst="rect">
            <a:avLst/>
          </a:prstGeom>
          <a:noFill/>
        </p:spPr>
        <p:txBody>
          <a:bodyPr wrap="square" rtlCol="0">
            <a:spAutoFit/>
          </a:bodyPr>
          <a:lstStyle/>
          <a:p>
            <a:r>
              <a:rPr lang="en-US" dirty="0" smtClean="0"/>
              <a:t>Designed for students in Grades 6 to 12.</a:t>
            </a:r>
          </a:p>
          <a:p>
            <a:r>
              <a:rPr lang="en-US" dirty="0" smtClean="0"/>
              <a:t/>
            </a:r>
            <a:br>
              <a:rPr lang="en-US" dirty="0" smtClean="0"/>
            </a:br>
            <a:r>
              <a:rPr lang="en-US" dirty="0" smtClean="0"/>
              <a:t>Students calculate the amount of source water that is required to produce 1 </a:t>
            </a:r>
            <a:r>
              <a:rPr lang="en-US" dirty="0" err="1" smtClean="0"/>
              <a:t>litre</a:t>
            </a:r>
            <a:r>
              <a:rPr lang="en-US" dirty="0" smtClean="0"/>
              <a:t> of drinking water in their community, it is often more than they expect!</a:t>
            </a:r>
          </a:p>
          <a:p>
            <a:endParaRPr lang="en-US" dirty="0" smtClean="0"/>
          </a:p>
          <a:p>
            <a:r>
              <a:rPr lang="en-US" dirty="0" smtClean="0"/>
              <a:t>Then, students can “Put their school on the map” by using the website application on the SDWF website and entering their community’s water footprint as well as what they are doing in order to improve the drinking water situation and to share information with others.</a:t>
            </a:r>
          </a:p>
          <a:p>
            <a:endParaRPr lang="en-US" dirty="0" smtClean="0"/>
          </a:p>
          <a:p>
            <a:r>
              <a:rPr lang="en-US" dirty="0" smtClean="0"/>
              <a:t>This program is available free of charge online.</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2133600"/>
            <a:ext cx="7543800" cy="461665"/>
          </a:xfrm>
          <a:prstGeom prst="rect">
            <a:avLst/>
          </a:prstGeom>
          <a:noFill/>
        </p:spPr>
        <p:txBody>
          <a:bodyPr wrap="square" rtlCol="0">
            <a:spAutoFit/>
          </a:bodyPr>
          <a:lstStyle/>
          <a:p>
            <a:pPr algn="ctr"/>
            <a:r>
              <a:rPr lang="en-US" sz="2400" dirty="0" smtClean="0"/>
              <a:t>Operation Water Health (OWH)</a:t>
            </a:r>
            <a:endParaRPr lang="en-US" sz="2400" dirty="0"/>
          </a:p>
        </p:txBody>
      </p:sp>
      <p:pic>
        <p:nvPicPr>
          <p:cNvPr id="9" name="Picture 14" descr="woman_Drink_Water.jpg                                          0004A388Macintosh HD                   7C25B080:"/>
          <p:cNvPicPr>
            <a:picLocks noChangeAspect="1" noChangeArrowheads="1"/>
          </p:cNvPicPr>
          <p:nvPr/>
        </p:nvPicPr>
        <p:blipFill>
          <a:blip r:embed="rId4" cstate="print"/>
          <a:srcRect/>
          <a:stretch>
            <a:fillRect/>
          </a:stretch>
        </p:blipFill>
        <p:spPr bwMode="auto">
          <a:xfrm>
            <a:off x="838200" y="2590800"/>
            <a:ext cx="2419350" cy="2819400"/>
          </a:xfrm>
          <a:prstGeom prst="rect">
            <a:avLst/>
          </a:prstGeom>
          <a:noFill/>
          <a:ln w="9525">
            <a:noFill/>
            <a:miter lim="800000"/>
            <a:headEnd/>
            <a:tailEnd/>
          </a:ln>
        </p:spPr>
      </p:pic>
      <p:sp>
        <p:nvSpPr>
          <p:cNvPr id="10" name="TextBox 9"/>
          <p:cNvSpPr txBox="1"/>
          <p:nvPr/>
        </p:nvSpPr>
        <p:spPr>
          <a:xfrm>
            <a:off x="3352800" y="2590800"/>
            <a:ext cx="4724400" cy="3693319"/>
          </a:xfrm>
          <a:prstGeom prst="rect">
            <a:avLst/>
          </a:prstGeom>
          <a:noFill/>
        </p:spPr>
        <p:txBody>
          <a:bodyPr wrap="square" rtlCol="0">
            <a:spAutoFit/>
          </a:bodyPr>
          <a:lstStyle/>
          <a:p>
            <a:r>
              <a:rPr lang="en-US" dirty="0" smtClean="0"/>
              <a:t>Designed for students in Grades 5 to 12.</a:t>
            </a:r>
          </a:p>
          <a:p>
            <a:endParaRPr lang="en-US" dirty="0" smtClean="0"/>
          </a:p>
          <a:p>
            <a:r>
              <a:rPr lang="en-US" dirty="0" smtClean="0"/>
              <a:t>The students explore common disease-causing microbes found in water, how these microbes are removed or inactivated in water with water treatment, and the diseases these microbes cause when they are not identified and treated in drinking water systems.</a:t>
            </a:r>
          </a:p>
          <a:p>
            <a:endParaRPr lang="en-US" dirty="0" smtClean="0"/>
          </a:p>
          <a:p>
            <a:r>
              <a:rPr lang="en-US" dirty="0" smtClean="0"/>
              <a:t>The students ponder the question: is it cheaper to treat the illness or treat the water?</a:t>
            </a:r>
          </a:p>
          <a:p>
            <a:endParaRPr lang="en-US" dirty="0" smtClean="0"/>
          </a:p>
          <a:p>
            <a:r>
              <a:rPr lang="en-US" dirty="0" smtClean="0"/>
              <a:t>This program is available free of charge online!</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2133600"/>
            <a:ext cx="7543800" cy="461665"/>
          </a:xfrm>
          <a:prstGeom prst="rect">
            <a:avLst/>
          </a:prstGeom>
          <a:noFill/>
        </p:spPr>
        <p:txBody>
          <a:bodyPr wrap="square" rtlCol="0">
            <a:spAutoFit/>
          </a:bodyPr>
          <a:lstStyle/>
          <a:p>
            <a:pPr algn="ctr"/>
            <a:r>
              <a:rPr lang="en-US" sz="2400" dirty="0" smtClean="0"/>
              <a:t>Operation Water Spirit (OWS)</a:t>
            </a:r>
            <a:endParaRPr lang="en-US" sz="2400" dirty="0"/>
          </a:p>
        </p:txBody>
      </p:sp>
      <p:sp>
        <p:nvSpPr>
          <p:cNvPr id="10" name="TextBox 9"/>
          <p:cNvSpPr txBox="1"/>
          <p:nvPr/>
        </p:nvSpPr>
        <p:spPr>
          <a:xfrm>
            <a:off x="3276600" y="2590800"/>
            <a:ext cx="4953000" cy="3970318"/>
          </a:xfrm>
          <a:prstGeom prst="rect">
            <a:avLst/>
          </a:prstGeom>
          <a:noFill/>
        </p:spPr>
        <p:txBody>
          <a:bodyPr wrap="square" rtlCol="0">
            <a:spAutoFit/>
          </a:bodyPr>
          <a:lstStyle/>
          <a:p>
            <a:r>
              <a:rPr lang="en-US" dirty="0" smtClean="0"/>
              <a:t>Designed for students in Kindergarten, Grade 2, Grade 5 and Grades 7 to 12.</a:t>
            </a:r>
          </a:p>
          <a:p>
            <a:endParaRPr lang="en-US" dirty="0" smtClean="0"/>
          </a:p>
          <a:p>
            <a:r>
              <a:rPr lang="en-US" dirty="0" smtClean="0"/>
              <a:t>Reinforces Aboriginal culture and perspectives regarding water for Aboriginal students - while at the same time providing an Aboriginal perspective to non-Aboriginal students about water issues.</a:t>
            </a:r>
          </a:p>
          <a:p>
            <a:endParaRPr lang="en-US" dirty="0" smtClean="0"/>
          </a:p>
          <a:p>
            <a:r>
              <a:rPr lang="en-US" dirty="0" smtClean="0"/>
              <a:t>Invites teachers to encourage classroom discussions to enable students to gain a closer understanding of Aboriginal issues and perspectives surrounding drinking water.</a:t>
            </a:r>
          </a:p>
          <a:p>
            <a:endParaRPr lang="en-US" dirty="0" smtClean="0"/>
          </a:p>
          <a:p>
            <a:r>
              <a:rPr lang="en-US" dirty="0" smtClean="0"/>
              <a:t>This program is available free of charge online!</a:t>
            </a:r>
            <a:endParaRPr lang="en-US" dirty="0"/>
          </a:p>
        </p:txBody>
      </p:sp>
      <p:pic>
        <p:nvPicPr>
          <p:cNvPr id="11" name="Picture 14" descr="YQ grandson drink Hans"/>
          <p:cNvPicPr>
            <a:picLocks noChangeAspect="1" noChangeArrowheads="1"/>
          </p:cNvPicPr>
          <p:nvPr/>
        </p:nvPicPr>
        <p:blipFill>
          <a:blip r:embed="rId4" cstate="print"/>
          <a:srcRect/>
          <a:stretch>
            <a:fillRect/>
          </a:stretch>
        </p:blipFill>
        <p:spPr bwMode="auto">
          <a:xfrm>
            <a:off x="838200" y="2667000"/>
            <a:ext cx="2438400" cy="20190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2133600"/>
            <a:ext cx="7543800" cy="461665"/>
          </a:xfrm>
          <a:prstGeom prst="rect">
            <a:avLst/>
          </a:prstGeom>
          <a:noFill/>
        </p:spPr>
        <p:txBody>
          <a:bodyPr wrap="square" rtlCol="0">
            <a:spAutoFit/>
          </a:bodyPr>
          <a:lstStyle/>
          <a:p>
            <a:pPr algn="ctr"/>
            <a:r>
              <a:rPr lang="en-US" sz="2400" dirty="0" smtClean="0"/>
              <a:t>Operation Water Flow (OWF)</a:t>
            </a:r>
            <a:endParaRPr lang="en-US" sz="2400" dirty="0"/>
          </a:p>
        </p:txBody>
      </p:sp>
      <p:sp>
        <p:nvSpPr>
          <p:cNvPr id="10" name="TextBox 9"/>
          <p:cNvSpPr txBox="1"/>
          <p:nvPr/>
        </p:nvSpPr>
        <p:spPr>
          <a:xfrm>
            <a:off x="3048000" y="2610683"/>
            <a:ext cx="5029200" cy="3970318"/>
          </a:xfrm>
          <a:prstGeom prst="rect">
            <a:avLst/>
          </a:prstGeom>
          <a:noFill/>
        </p:spPr>
        <p:txBody>
          <a:bodyPr wrap="square" rtlCol="0">
            <a:spAutoFit/>
          </a:bodyPr>
          <a:lstStyle/>
          <a:p>
            <a:r>
              <a:rPr lang="en-US" dirty="0" smtClean="0"/>
              <a:t>Recommended for students in Grades 6 to 12.</a:t>
            </a:r>
          </a:p>
          <a:p>
            <a:endParaRPr lang="en-US" dirty="0" smtClean="0"/>
          </a:p>
          <a:p>
            <a:r>
              <a:rPr lang="en-US" dirty="0" smtClean="0"/>
              <a:t>Encourages students to establish the true cost of water (economic and environmental); the social responsibilities of providing safe drinking water;  the need for national regulations; and the need for water conservation, source water protection, etc.</a:t>
            </a:r>
            <a:br>
              <a:rPr lang="en-US" dirty="0" smtClean="0"/>
            </a:br>
            <a:r>
              <a:rPr lang="en-US" dirty="0" smtClean="0"/>
              <a:t/>
            </a:r>
            <a:br>
              <a:rPr lang="en-US" dirty="0" smtClean="0"/>
            </a:br>
            <a:r>
              <a:rPr lang="en-US" dirty="0" smtClean="0"/>
              <a:t>Operation Water Flow is a cross-curricular program which supports and encourages a broad understanding of information related to drinking water issues.</a:t>
            </a:r>
            <a:br>
              <a:rPr lang="en-US" dirty="0" smtClean="0"/>
            </a:br>
            <a:endParaRPr lang="en-US" dirty="0" smtClean="0"/>
          </a:p>
          <a:p>
            <a:r>
              <a:rPr lang="en-US" dirty="0" smtClean="0"/>
              <a:t>This program is available free of charge online!</a:t>
            </a:r>
            <a:endParaRPr lang="en-US" dirty="0"/>
          </a:p>
        </p:txBody>
      </p:sp>
      <p:pic>
        <p:nvPicPr>
          <p:cNvPr id="11" name="Picture 20" descr="Hart H 001"/>
          <p:cNvPicPr>
            <a:picLocks noChangeAspect="1" noChangeArrowheads="1"/>
          </p:cNvPicPr>
          <p:nvPr/>
        </p:nvPicPr>
        <p:blipFill>
          <a:blip r:embed="rId4" cstate="print"/>
          <a:srcRect/>
          <a:stretch>
            <a:fillRect/>
          </a:stretch>
        </p:blipFill>
        <p:spPr bwMode="auto">
          <a:xfrm>
            <a:off x="838201" y="2667000"/>
            <a:ext cx="2209799" cy="20256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7" descr="SDWF logo"/>
          <p:cNvPicPr>
            <a:picLocks noChangeAspect="1" noChangeArrowheads="1"/>
          </p:cNvPicPr>
          <p:nvPr/>
        </p:nvPicPr>
        <p:blipFill>
          <a:blip r:embed="rId3" cstate="print"/>
          <a:srcRect/>
          <a:stretch>
            <a:fillRect/>
          </a:stretch>
        </p:blipFill>
        <p:spPr bwMode="auto">
          <a:xfrm>
            <a:off x="5867400" y="2590800"/>
            <a:ext cx="2438400" cy="1884362"/>
          </a:xfrm>
          <a:prstGeom prst="rect">
            <a:avLst/>
          </a:prstGeom>
          <a:noFill/>
          <a:ln w="9525">
            <a:noFill/>
            <a:miter lim="800000"/>
            <a:headEnd/>
            <a:tailEnd/>
          </a:ln>
        </p:spPr>
      </p:pic>
      <p:pic>
        <p:nvPicPr>
          <p:cNvPr id="15363" name="Picture 24" descr="backgroundNologo.jpg                                           000A693BMacintosh HD                   7C25B080:"/>
          <p:cNvPicPr>
            <a:picLocks noChangeAspect="1" noChangeArrowheads="1"/>
          </p:cNvPicPr>
          <p:nvPr/>
        </p:nvPicPr>
        <p:blipFill>
          <a:blip r:embed="rId4" cstate="print"/>
          <a:srcRect/>
          <a:stretch>
            <a:fillRect/>
          </a:stretch>
        </p:blipFill>
        <p:spPr bwMode="auto">
          <a:xfrm>
            <a:off x="0" y="0"/>
            <a:ext cx="9144000" cy="1036638"/>
          </a:xfrm>
          <a:prstGeom prst="rect">
            <a:avLst/>
          </a:prstGeom>
          <a:noFill/>
          <a:ln w="9525">
            <a:noFill/>
            <a:miter lim="800000"/>
            <a:headEnd/>
            <a:tailEnd/>
          </a:ln>
        </p:spPr>
      </p:pic>
      <p:pic>
        <p:nvPicPr>
          <p:cNvPr id="15364" name="Picture 25" descr="background_bottom.jpg                                          000A693BMacintosh HD                   7C25B080:"/>
          <p:cNvPicPr>
            <a:picLocks noChangeAspect="1" noChangeArrowheads="1"/>
          </p:cNvPicPr>
          <p:nvPr/>
        </p:nvPicPr>
        <p:blipFill>
          <a:blip r:embed="rId5" cstate="print"/>
          <a:srcRect/>
          <a:stretch>
            <a:fillRect/>
          </a:stretch>
        </p:blipFill>
        <p:spPr bwMode="auto">
          <a:xfrm>
            <a:off x="0" y="6669088"/>
            <a:ext cx="9144000" cy="188912"/>
          </a:xfrm>
          <a:prstGeom prst="rect">
            <a:avLst/>
          </a:prstGeom>
          <a:noFill/>
          <a:ln w="9525">
            <a:noFill/>
            <a:miter lim="800000"/>
            <a:headEnd/>
            <a:tailEnd/>
          </a:ln>
        </p:spPr>
      </p:pic>
      <p:sp>
        <p:nvSpPr>
          <p:cNvPr id="15366" name="Rectangle 32"/>
          <p:cNvSpPr>
            <a:spLocks noChangeArrowheads="1"/>
          </p:cNvSpPr>
          <p:nvPr/>
        </p:nvSpPr>
        <p:spPr bwMode="auto">
          <a:xfrm>
            <a:off x="-447675" y="4291013"/>
            <a:ext cx="184150" cy="366712"/>
          </a:xfrm>
          <a:prstGeom prst="rect">
            <a:avLst/>
          </a:prstGeom>
          <a:noFill/>
          <a:ln w="9525">
            <a:noFill/>
            <a:miter lim="800000"/>
            <a:headEnd/>
            <a:tailEnd/>
          </a:ln>
        </p:spPr>
        <p:txBody>
          <a:bodyPr wrap="none">
            <a:spAutoFit/>
          </a:bodyPr>
          <a:lstStyle/>
          <a:p>
            <a:endParaRPr lang="en-US"/>
          </a:p>
        </p:txBody>
      </p:sp>
      <p:sp>
        <p:nvSpPr>
          <p:cNvPr id="15367" name="Rectangle 34"/>
          <p:cNvSpPr>
            <a:spLocks noGrp="1" noChangeArrowheads="1"/>
          </p:cNvSpPr>
          <p:nvPr>
            <p:ph type="title"/>
          </p:nvPr>
        </p:nvSpPr>
        <p:spPr>
          <a:xfrm>
            <a:off x="533400" y="1752600"/>
            <a:ext cx="8229600" cy="1143000"/>
          </a:xfrm>
          <a:noFill/>
        </p:spPr>
        <p:txBody>
          <a:bodyPr>
            <a:normAutofit/>
          </a:bodyPr>
          <a:lstStyle/>
          <a:p>
            <a:pPr eaLnBrk="1" hangingPunct="1"/>
            <a:r>
              <a:rPr lang="en-US" sz="4000" dirty="0" smtClean="0">
                <a:solidFill>
                  <a:schemeClr val="tx1"/>
                </a:solidFill>
                <a:cs typeface="Arial" pitchFamily="34" charset="0"/>
              </a:rPr>
              <a:t>SDWF Mission</a:t>
            </a:r>
            <a:endParaRPr lang="en-US" sz="4000" u="sng" dirty="0" smtClean="0">
              <a:cs typeface="Arial" pitchFamily="34" charset="0"/>
            </a:endParaRPr>
          </a:p>
        </p:txBody>
      </p:sp>
      <p:sp>
        <p:nvSpPr>
          <p:cNvPr id="15368" name="Rectangle 35"/>
          <p:cNvSpPr>
            <a:spLocks noChangeArrowheads="1"/>
          </p:cNvSpPr>
          <p:nvPr/>
        </p:nvSpPr>
        <p:spPr bwMode="auto">
          <a:xfrm>
            <a:off x="609600" y="2514600"/>
            <a:ext cx="5334000" cy="2667000"/>
          </a:xfrm>
          <a:prstGeom prst="rect">
            <a:avLst/>
          </a:prstGeom>
          <a:noFill/>
          <a:ln w="9525">
            <a:noFill/>
            <a:miter lim="800000"/>
            <a:headEnd/>
            <a:tailEnd/>
          </a:ln>
        </p:spPr>
        <p:txBody>
          <a:bodyPr/>
          <a:lstStyle/>
          <a:p>
            <a:pPr>
              <a:spcBef>
                <a:spcPct val="20000"/>
              </a:spcBef>
            </a:pPr>
            <a:r>
              <a:rPr lang="en-US" sz="2400" dirty="0" smtClean="0"/>
              <a:t>We will educate the leaders of today and tomorrow about drinking water quality issues to realize our goal of safe drinking water being available to every Canadian.</a:t>
            </a:r>
            <a:endParaRPr lang="en-US" sz="2400" dirty="0"/>
          </a:p>
        </p:txBody>
      </p:sp>
      <p:cxnSp>
        <p:nvCxnSpPr>
          <p:cNvPr id="9" name="Straight Connector 8"/>
          <p:cNvCxnSpPr/>
          <p:nvPr/>
        </p:nvCxnSpPr>
        <p:spPr>
          <a:xfrm>
            <a:off x="7620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368383"/>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4"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79875" name="Picture 15" descr="background.jpg                                                 000A693BMacintosh HD                   7C25B080:"/>
          <p:cNvPicPr>
            <a:picLocks noChangeAspect="1" noChangeArrowheads="1"/>
          </p:cNvPicPr>
          <p:nvPr/>
        </p:nvPicPr>
        <p:blipFill>
          <a:blip r:embed="rId4" cstate="print"/>
          <a:srcRect/>
          <a:stretch>
            <a:fillRect/>
          </a:stretch>
        </p:blipFill>
        <p:spPr bwMode="auto">
          <a:xfrm>
            <a:off x="0" y="0"/>
            <a:ext cx="9144000" cy="1057275"/>
          </a:xfrm>
          <a:prstGeom prst="rect">
            <a:avLst/>
          </a:prstGeom>
          <a:noFill/>
          <a:ln w="9525">
            <a:noFill/>
            <a:miter lim="800000"/>
            <a:headEnd/>
            <a:tailEnd/>
          </a:ln>
        </p:spPr>
      </p:pic>
      <p:sp>
        <p:nvSpPr>
          <p:cNvPr id="79876" name="Rectangle 17"/>
          <p:cNvSpPr>
            <a:spLocks noChangeArrowheads="1"/>
          </p:cNvSpPr>
          <p:nvPr/>
        </p:nvSpPr>
        <p:spPr bwMode="auto">
          <a:xfrm>
            <a:off x="457200" y="914400"/>
            <a:ext cx="3505200" cy="1143000"/>
          </a:xfrm>
          <a:prstGeom prst="rect">
            <a:avLst/>
          </a:prstGeom>
          <a:noFill/>
          <a:ln w="9525">
            <a:noFill/>
            <a:miter lim="800000"/>
            <a:headEnd/>
            <a:tailEnd/>
          </a:ln>
        </p:spPr>
        <p:txBody>
          <a:bodyPr anchor="ctr"/>
          <a:lstStyle/>
          <a:p>
            <a:endParaRPr lang="en-US" sz="5400" b="1" u="sng">
              <a:solidFill>
                <a:schemeClr val="tx2"/>
              </a:solidFill>
              <a:latin typeface="Calibri" pitchFamily="34" charset="0"/>
            </a:endParaRPr>
          </a:p>
        </p:txBody>
      </p:sp>
      <p:pic>
        <p:nvPicPr>
          <p:cNvPr id="79878" name="Picture 8" descr="sdwf_banner_w_logo.JPG"/>
          <p:cNvPicPr>
            <a:picLocks noChangeAspect="1"/>
          </p:cNvPicPr>
          <p:nvPr/>
        </p:nvPicPr>
        <p:blipFill>
          <a:blip r:embed="rId5" cstate="print"/>
          <a:srcRect/>
          <a:stretch>
            <a:fillRect/>
          </a:stretch>
        </p:blipFill>
        <p:spPr bwMode="auto">
          <a:xfrm>
            <a:off x="609600" y="1905000"/>
            <a:ext cx="7848600" cy="2057400"/>
          </a:xfrm>
          <a:prstGeom prst="rect">
            <a:avLst/>
          </a:prstGeom>
          <a:noFill/>
          <a:ln w="9525">
            <a:noFill/>
            <a:miter lim="800000"/>
            <a:headEnd/>
            <a:tailEnd/>
          </a:ln>
        </p:spPr>
      </p:pic>
      <p:sp>
        <p:nvSpPr>
          <p:cNvPr id="79879" name="TextBox 9"/>
          <p:cNvSpPr txBox="1">
            <a:spLocks noChangeArrowheads="1"/>
          </p:cNvSpPr>
          <p:nvPr/>
        </p:nvSpPr>
        <p:spPr bwMode="auto">
          <a:xfrm>
            <a:off x="0" y="4429125"/>
            <a:ext cx="9144000" cy="1384995"/>
          </a:xfrm>
          <a:prstGeom prst="rect">
            <a:avLst/>
          </a:prstGeom>
          <a:noFill/>
          <a:ln w="9525">
            <a:noFill/>
            <a:miter lim="800000"/>
            <a:headEnd/>
            <a:tailEnd/>
          </a:ln>
        </p:spPr>
        <p:txBody>
          <a:bodyPr>
            <a:spAutoFit/>
          </a:bodyPr>
          <a:lstStyle/>
          <a:p>
            <a:pPr algn="ctr">
              <a:spcBef>
                <a:spcPct val="50000"/>
              </a:spcBef>
            </a:pPr>
            <a:r>
              <a:rPr lang="en-US" sz="2400" dirty="0">
                <a:cs typeface="Arial" pitchFamily="34" charset="0"/>
              </a:rPr>
              <a:t>Please visit us at:</a:t>
            </a:r>
          </a:p>
          <a:p>
            <a:pPr algn="ctr">
              <a:spcBef>
                <a:spcPct val="50000"/>
              </a:spcBef>
            </a:pPr>
            <a:r>
              <a:rPr lang="en-US" sz="4000" dirty="0">
                <a:solidFill>
                  <a:srgbClr val="0C59DC"/>
                </a:solidFill>
                <a:latin typeface="Calibri" pitchFamily="34" charset="0"/>
              </a:rPr>
              <a:t> </a:t>
            </a:r>
            <a:r>
              <a:rPr lang="en-US" sz="4000" dirty="0">
                <a:solidFill>
                  <a:srgbClr val="0C59DC"/>
                </a:solidFill>
                <a:latin typeface="Calibri" pitchFamily="34" charset="0"/>
                <a:hlinkClick r:id="rId6"/>
              </a:rPr>
              <a:t>www.safewater.org</a:t>
            </a:r>
            <a:endParaRPr lang="en-US" sz="4000" dirty="0">
              <a:solidFill>
                <a:srgbClr val="0C59DC"/>
              </a:solidFill>
              <a:latin typeface="Calibri" pitchFamily="34" charset="0"/>
            </a:endParaRPr>
          </a:p>
        </p:txBody>
      </p:sp>
    </p:spTree>
  </p:cSld>
  <p:clrMapOvr>
    <a:masterClrMapping/>
  </p:clrMapOvr>
  <p:transition>
    <p:wheel spokes="0"/>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066800"/>
            <a:ext cx="7543800" cy="1569660"/>
          </a:xfrm>
          <a:prstGeom prst="rect">
            <a:avLst/>
          </a:prstGeom>
          <a:noFill/>
        </p:spPr>
        <p:txBody>
          <a:bodyPr wrap="square" rtlCol="0">
            <a:spAutoFit/>
          </a:bodyPr>
          <a:lstStyle/>
          <a:p>
            <a:r>
              <a:rPr lang="en-US" sz="2400" dirty="0" smtClean="0"/>
              <a:t>1.  One bottle contains 5 micrograms/L arsenic.  Put 100 </a:t>
            </a:r>
            <a:r>
              <a:rPr lang="en-US" sz="2400" dirty="0" err="1" smtClean="0"/>
              <a:t>mL</a:t>
            </a:r>
            <a:r>
              <a:rPr lang="en-US" sz="2400" dirty="0" smtClean="0"/>
              <a:t> of water sample in the second plastic bottle with lid (not the flip top type).  Water should be room temperature (20-25 degrees C).</a:t>
            </a:r>
            <a:endParaRPr lang="en-US" sz="2400" dirty="0"/>
          </a:p>
        </p:txBody>
      </p:sp>
      <p:pic>
        <p:nvPicPr>
          <p:cNvPr id="7170" name="Picture 2" descr="C:\Documents and Settings\Administrator\My Documents\My Pictures\OWD\OWD 009.jpg"/>
          <p:cNvPicPr>
            <a:picLocks noChangeAspect="1" noChangeArrowheads="1"/>
          </p:cNvPicPr>
          <p:nvPr/>
        </p:nvPicPr>
        <p:blipFill>
          <a:blip r:embed="rId4" cstate="print"/>
          <a:srcRect/>
          <a:stretch>
            <a:fillRect/>
          </a:stretch>
        </p:blipFill>
        <p:spPr bwMode="auto">
          <a:xfrm>
            <a:off x="1828800" y="2590800"/>
            <a:ext cx="5257799" cy="3943979"/>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14400" y="2133600"/>
            <a:ext cx="7467600" cy="461665"/>
          </a:xfrm>
          <a:prstGeom prst="rect">
            <a:avLst/>
          </a:prstGeom>
          <a:noFill/>
        </p:spPr>
        <p:txBody>
          <a:bodyPr wrap="square" rtlCol="0">
            <a:spAutoFit/>
          </a:bodyPr>
          <a:lstStyle/>
          <a:p>
            <a:r>
              <a:rPr lang="en-US" sz="2400" dirty="0" smtClean="0"/>
              <a:t>2.  Add </a:t>
            </a:r>
            <a:r>
              <a:rPr lang="en-US" sz="2400" dirty="0" smtClean="0"/>
              <a:t>one reagent </a:t>
            </a:r>
            <a:r>
              <a:rPr lang="en-US" sz="2400" dirty="0" smtClean="0"/>
              <a:t>#1 </a:t>
            </a:r>
            <a:r>
              <a:rPr lang="en-US" sz="2400" dirty="0" smtClean="0"/>
              <a:t>packet to each bottle.</a:t>
            </a:r>
            <a:endParaRPr lang="en-US" sz="2400" dirty="0"/>
          </a:p>
        </p:txBody>
      </p:sp>
      <p:pic>
        <p:nvPicPr>
          <p:cNvPr id="8194" name="Picture 2" descr="C:\Documents and Settings\Administrator\My Documents\My Pictures\OWD\OWD 011.jpg"/>
          <p:cNvPicPr>
            <a:picLocks noChangeAspect="1" noChangeArrowheads="1"/>
          </p:cNvPicPr>
          <p:nvPr/>
        </p:nvPicPr>
        <p:blipFill>
          <a:blip r:embed="rId4" cstate="print"/>
          <a:srcRect/>
          <a:stretch>
            <a:fillRect/>
          </a:stretch>
        </p:blipFill>
        <p:spPr bwMode="auto">
          <a:xfrm>
            <a:off x="1905000" y="2590800"/>
            <a:ext cx="5339495" cy="400526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752600"/>
            <a:ext cx="7391400" cy="830997"/>
          </a:xfrm>
          <a:prstGeom prst="rect">
            <a:avLst/>
          </a:prstGeom>
          <a:noFill/>
        </p:spPr>
        <p:txBody>
          <a:bodyPr wrap="square" rtlCol="0">
            <a:spAutoFit/>
          </a:bodyPr>
          <a:lstStyle/>
          <a:p>
            <a:r>
              <a:rPr lang="en-US" sz="2400" dirty="0" smtClean="0"/>
              <a:t>2.  (Continued) Cap securely and shake vigorously with bottle upright for 15 seconds.</a:t>
            </a:r>
            <a:endParaRPr lang="en-US" sz="2400" dirty="0"/>
          </a:p>
        </p:txBody>
      </p:sp>
      <p:pic>
        <p:nvPicPr>
          <p:cNvPr id="9219" name="Picture 3" descr="C:\Documents and Settings\Administrator\My Documents\My Pictures\OWD\OWD 013.jpg"/>
          <p:cNvPicPr>
            <a:picLocks noChangeAspect="1" noChangeArrowheads="1"/>
          </p:cNvPicPr>
          <p:nvPr/>
        </p:nvPicPr>
        <p:blipFill>
          <a:blip r:embed="rId4" cstate="print"/>
          <a:srcRect/>
          <a:stretch>
            <a:fillRect/>
          </a:stretch>
        </p:blipFill>
        <p:spPr bwMode="auto">
          <a:xfrm>
            <a:off x="1981200" y="2590800"/>
            <a:ext cx="5282354" cy="39624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838200" y="1752600"/>
            <a:ext cx="7315200" cy="830997"/>
          </a:xfrm>
          <a:prstGeom prst="rect">
            <a:avLst/>
          </a:prstGeom>
          <a:noFill/>
        </p:spPr>
        <p:txBody>
          <a:bodyPr wrap="square" rtlCol="0">
            <a:spAutoFit/>
          </a:bodyPr>
          <a:lstStyle/>
          <a:p>
            <a:r>
              <a:rPr lang="en-US" sz="2400" dirty="0" smtClean="0"/>
              <a:t>3.  Uncap the reaction bottles, add </a:t>
            </a:r>
            <a:r>
              <a:rPr lang="en-US" sz="2400" dirty="0" smtClean="0"/>
              <a:t>one reagent </a:t>
            </a:r>
            <a:r>
              <a:rPr lang="en-US" sz="2400" dirty="0" smtClean="0"/>
              <a:t>#2 </a:t>
            </a:r>
            <a:r>
              <a:rPr lang="en-US" sz="2400" dirty="0" smtClean="0"/>
              <a:t>packet to </a:t>
            </a:r>
            <a:r>
              <a:rPr lang="en-US" sz="2400" dirty="0" smtClean="0"/>
              <a:t>eac</a:t>
            </a:r>
            <a:r>
              <a:rPr lang="en-US" sz="2400" dirty="0" smtClean="0"/>
              <a:t>h bottle.</a:t>
            </a:r>
            <a:endParaRPr lang="en-US" sz="2400" dirty="0"/>
          </a:p>
        </p:txBody>
      </p:sp>
      <p:pic>
        <p:nvPicPr>
          <p:cNvPr id="10242" name="Picture 2" descr="C:\Documents and Settings\Administrator\My Documents\My Pictures\OWD\OWD 014.jpg"/>
          <p:cNvPicPr>
            <a:picLocks noChangeAspect="1" noChangeArrowheads="1"/>
          </p:cNvPicPr>
          <p:nvPr/>
        </p:nvPicPr>
        <p:blipFill>
          <a:blip r:embed="rId4" cstate="print"/>
          <a:srcRect/>
          <a:stretch>
            <a:fillRect/>
          </a:stretch>
        </p:blipFill>
        <p:spPr bwMode="auto">
          <a:xfrm>
            <a:off x="1828800" y="2590800"/>
            <a:ext cx="5237144" cy="392848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752600"/>
            <a:ext cx="7391400" cy="830997"/>
          </a:xfrm>
          <a:prstGeom prst="rect">
            <a:avLst/>
          </a:prstGeom>
          <a:noFill/>
        </p:spPr>
        <p:txBody>
          <a:bodyPr wrap="square" rtlCol="0">
            <a:spAutoFit/>
          </a:bodyPr>
          <a:lstStyle/>
          <a:p>
            <a:r>
              <a:rPr lang="en-US" sz="2400" dirty="0" smtClean="0"/>
              <a:t>3.  (Continued) Cap securely and shake vigorously with bottle upright for 15 seconds.</a:t>
            </a:r>
            <a:endParaRPr lang="en-US" sz="2400" dirty="0"/>
          </a:p>
        </p:txBody>
      </p:sp>
      <p:pic>
        <p:nvPicPr>
          <p:cNvPr id="11267" name="Picture 3" descr="C:\Documents and Settings\Administrator\My Documents\My Pictures\OWD\OWD 015.jpg"/>
          <p:cNvPicPr>
            <a:picLocks noChangeAspect="1" noChangeArrowheads="1"/>
          </p:cNvPicPr>
          <p:nvPr/>
        </p:nvPicPr>
        <p:blipFill>
          <a:blip r:embed="rId4" cstate="print"/>
          <a:srcRect/>
          <a:stretch>
            <a:fillRect/>
          </a:stretch>
        </p:blipFill>
        <p:spPr bwMode="auto">
          <a:xfrm>
            <a:off x="1752600" y="2590800"/>
            <a:ext cx="5284472" cy="396398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35814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14400" y="990600"/>
            <a:ext cx="7315200" cy="2677656"/>
          </a:xfrm>
          <a:prstGeom prst="rect">
            <a:avLst/>
          </a:prstGeom>
          <a:noFill/>
        </p:spPr>
        <p:txBody>
          <a:bodyPr wrap="square" rtlCol="0">
            <a:spAutoFit/>
          </a:bodyPr>
          <a:lstStyle/>
          <a:p>
            <a:r>
              <a:rPr lang="en-US" sz="2400" dirty="0" smtClean="0"/>
              <a:t>4.  Allow the reaction bottles to stand undisturbed for 2 minutes (this will ensure that there is no Hydrogen Sulfide interference).  5.  While waiting, prepare reagent strips by inserting into flip top caps.  (</a:t>
            </a:r>
            <a:r>
              <a:rPr lang="en-US" sz="2400" b="1" dirty="0" smtClean="0"/>
              <a:t>Do not touch the small pads on the test strip).</a:t>
            </a:r>
            <a:r>
              <a:rPr lang="en-US" sz="2400" dirty="0" smtClean="0"/>
              <a:t>  Insert the strip into the turret pad end first, until the red line is even with the top of the turret.</a:t>
            </a:r>
            <a:endParaRPr lang="en-US" sz="2400" dirty="0"/>
          </a:p>
        </p:txBody>
      </p:sp>
      <p:pic>
        <p:nvPicPr>
          <p:cNvPr id="12291" name="Picture 3" descr="C:\Documents and Settings\Administrator\My Documents\My Pictures\OWD\OWD 016.jpg"/>
          <p:cNvPicPr>
            <a:picLocks noChangeAspect="1" noChangeArrowheads="1"/>
          </p:cNvPicPr>
          <p:nvPr/>
        </p:nvPicPr>
        <p:blipFill>
          <a:blip r:embed="rId4" cstate="print"/>
          <a:srcRect/>
          <a:stretch>
            <a:fillRect/>
          </a:stretch>
        </p:blipFill>
        <p:spPr bwMode="auto">
          <a:xfrm>
            <a:off x="3581400" y="3810000"/>
            <a:ext cx="2057400" cy="274276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9144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914400"/>
            <a:ext cx="7543800" cy="1708160"/>
          </a:xfrm>
          <a:prstGeom prst="rect">
            <a:avLst/>
          </a:prstGeom>
          <a:noFill/>
        </p:spPr>
        <p:txBody>
          <a:bodyPr wrap="square" rtlCol="0">
            <a:spAutoFit/>
          </a:bodyPr>
          <a:lstStyle/>
          <a:p>
            <a:r>
              <a:rPr lang="en-US" sz="2100" dirty="0" smtClean="0"/>
              <a:t>5.  (Continued) Now close (flip down) the turret, which will hold the test strip in place.  Make sure that the test strip is positioned in the middle of the cap, so that it is hanging straight down from the cap, do this by bending the test strip but be careful NOT to touch the test pad.</a:t>
            </a:r>
            <a:endParaRPr lang="en-US" sz="2100" dirty="0"/>
          </a:p>
        </p:txBody>
      </p:sp>
      <p:pic>
        <p:nvPicPr>
          <p:cNvPr id="13314" name="Picture 2" descr="C:\Documents and Settings\Administrator\My Documents\My Pictures\OWD\OWD 017.jpg"/>
          <p:cNvPicPr>
            <a:picLocks noChangeAspect="1" noChangeArrowheads="1"/>
          </p:cNvPicPr>
          <p:nvPr/>
        </p:nvPicPr>
        <p:blipFill>
          <a:blip r:embed="rId4" cstate="print"/>
          <a:srcRect/>
          <a:stretch>
            <a:fillRect/>
          </a:stretch>
        </p:blipFill>
        <p:spPr bwMode="auto">
          <a:xfrm>
            <a:off x="1905000" y="2590800"/>
            <a:ext cx="5265639" cy="394986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752600"/>
            <a:ext cx="7315200" cy="830997"/>
          </a:xfrm>
          <a:prstGeom prst="rect">
            <a:avLst/>
          </a:prstGeom>
          <a:noFill/>
        </p:spPr>
        <p:txBody>
          <a:bodyPr wrap="square" rtlCol="0">
            <a:spAutoFit/>
          </a:bodyPr>
          <a:lstStyle/>
          <a:p>
            <a:r>
              <a:rPr lang="en-US" sz="2400" dirty="0" smtClean="0"/>
              <a:t>6.  Uncap the reaction bottles and add </a:t>
            </a:r>
            <a:r>
              <a:rPr lang="en-US" sz="2400" dirty="0" smtClean="0"/>
              <a:t>one reagent </a:t>
            </a:r>
            <a:r>
              <a:rPr lang="en-US" sz="2400" dirty="0" smtClean="0"/>
              <a:t>#3 </a:t>
            </a:r>
            <a:r>
              <a:rPr lang="en-US" sz="2400" dirty="0" smtClean="0"/>
              <a:t>packet to each </a:t>
            </a:r>
            <a:r>
              <a:rPr lang="en-US" sz="2400" dirty="0" smtClean="0"/>
              <a:t>reaction </a:t>
            </a:r>
            <a:r>
              <a:rPr lang="en-US" sz="2400" dirty="0" smtClean="0"/>
              <a:t>bottle.</a:t>
            </a:r>
            <a:endParaRPr lang="en-US" sz="2400" dirty="0"/>
          </a:p>
        </p:txBody>
      </p:sp>
      <p:pic>
        <p:nvPicPr>
          <p:cNvPr id="14338" name="Picture 2" descr="C:\Documents and Settings\Administrator\My Documents\My Pictures\OWD\OWD 018.jpg"/>
          <p:cNvPicPr>
            <a:picLocks noChangeAspect="1" noChangeArrowheads="1"/>
          </p:cNvPicPr>
          <p:nvPr/>
        </p:nvPicPr>
        <p:blipFill>
          <a:blip r:embed="rId4" cstate="print"/>
          <a:srcRect/>
          <a:stretch>
            <a:fillRect/>
          </a:stretch>
        </p:blipFill>
        <p:spPr bwMode="auto">
          <a:xfrm>
            <a:off x="1981200" y="2590800"/>
            <a:ext cx="5334000" cy="4001139"/>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752600"/>
            <a:ext cx="7391400" cy="830997"/>
          </a:xfrm>
          <a:prstGeom prst="rect">
            <a:avLst/>
          </a:prstGeom>
          <a:noFill/>
        </p:spPr>
        <p:txBody>
          <a:bodyPr wrap="square" rtlCol="0">
            <a:spAutoFit/>
          </a:bodyPr>
          <a:lstStyle/>
          <a:p>
            <a:r>
              <a:rPr lang="en-US" sz="2400" dirty="0" smtClean="0"/>
              <a:t>6.  (Continued) Cap securely with the yellow cap and shake vigorously with bottle upright for 15 seconds.</a:t>
            </a:r>
            <a:endParaRPr lang="en-US" sz="2400" dirty="0"/>
          </a:p>
        </p:txBody>
      </p:sp>
      <p:pic>
        <p:nvPicPr>
          <p:cNvPr id="15362" name="Picture 2" descr="C:\Documents and Settings\Administrator\My Documents\My Pictures\OWD\OWD 019.jpg"/>
          <p:cNvPicPr>
            <a:picLocks noChangeAspect="1" noChangeArrowheads="1"/>
          </p:cNvPicPr>
          <p:nvPr/>
        </p:nvPicPr>
        <p:blipFill>
          <a:blip r:embed="rId4" cstate="print"/>
          <a:srcRect/>
          <a:stretch>
            <a:fillRect/>
          </a:stretch>
        </p:blipFill>
        <p:spPr bwMode="auto">
          <a:xfrm>
            <a:off x="1752600" y="2590800"/>
            <a:ext cx="5282354" cy="39624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905000"/>
            <a:ext cx="7391400" cy="707886"/>
          </a:xfrm>
          <a:prstGeom prst="rect">
            <a:avLst/>
          </a:prstGeom>
          <a:noFill/>
        </p:spPr>
        <p:txBody>
          <a:bodyPr wrap="square" rtlCol="0">
            <a:spAutoFit/>
          </a:bodyPr>
          <a:lstStyle/>
          <a:p>
            <a:pPr algn="ctr"/>
            <a:r>
              <a:rPr lang="en-US" sz="4000" dirty="0" smtClean="0"/>
              <a:t>How do I get this awesome kit?</a:t>
            </a:r>
            <a:endParaRPr lang="en-US" sz="4000" dirty="0"/>
          </a:p>
        </p:txBody>
      </p:sp>
      <p:pic>
        <p:nvPicPr>
          <p:cNvPr id="27651" name="Picture 3" descr="C:\Documents and Settings\HP_Owner\Local Settings\Temporary Internet Files\Content.IE5\H9Z8KGS5\MC900366088[1].wmf"/>
          <p:cNvPicPr>
            <a:picLocks noChangeAspect="1" noChangeArrowheads="1"/>
          </p:cNvPicPr>
          <p:nvPr/>
        </p:nvPicPr>
        <p:blipFill>
          <a:blip r:embed="rId4" cstate="print"/>
          <a:srcRect/>
          <a:stretch>
            <a:fillRect/>
          </a:stretch>
        </p:blipFill>
        <p:spPr bwMode="auto">
          <a:xfrm>
            <a:off x="990600" y="5105400"/>
            <a:ext cx="1218512" cy="809902"/>
          </a:xfrm>
          <a:prstGeom prst="rect">
            <a:avLst/>
          </a:prstGeom>
          <a:noFill/>
        </p:spPr>
      </p:pic>
      <p:sp>
        <p:nvSpPr>
          <p:cNvPr id="11" name="TextBox 10"/>
          <p:cNvSpPr txBox="1"/>
          <p:nvPr/>
        </p:nvSpPr>
        <p:spPr>
          <a:xfrm>
            <a:off x="1066800" y="2667000"/>
            <a:ext cx="6858000" cy="707886"/>
          </a:xfrm>
          <a:prstGeom prst="rect">
            <a:avLst/>
          </a:prstGeom>
          <a:noFill/>
        </p:spPr>
        <p:txBody>
          <a:bodyPr wrap="square" rtlCol="0">
            <a:spAutoFit/>
          </a:bodyPr>
          <a:lstStyle/>
          <a:p>
            <a:r>
              <a:rPr lang="en-US" sz="2000" dirty="0" smtClean="0"/>
              <a:t>Many kits are sponsored by generous companies and foundations.  </a:t>
            </a:r>
            <a:endParaRPr lang="en-US" sz="2000" dirty="0"/>
          </a:p>
        </p:txBody>
      </p:sp>
      <p:sp>
        <p:nvSpPr>
          <p:cNvPr id="13" name="TextBox 12"/>
          <p:cNvSpPr txBox="1"/>
          <p:nvPr/>
        </p:nvSpPr>
        <p:spPr>
          <a:xfrm>
            <a:off x="1066800" y="3374886"/>
            <a:ext cx="7010400" cy="1323439"/>
          </a:xfrm>
          <a:prstGeom prst="rect">
            <a:avLst/>
          </a:prstGeom>
          <a:noFill/>
        </p:spPr>
        <p:txBody>
          <a:bodyPr wrap="square" rtlCol="0">
            <a:spAutoFit/>
          </a:bodyPr>
          <a:lstStyle/>
          <a:p>
            <a:r>
              <a:rPr lang="en-US" sz="2000" dirty="0" smtClean="0"/>
              <a:t>Kits can, of course, also be purchased by schools/school divisions themselves at reasonable cost-recovery prices.  To find out whether your school is eligible to receive a sponsored kit please contact us!</a:t>
            </a:r>
            <a:endParaRPr lang="en-US" sz="2000" dirty="0"/>
          </a:p>
        </p:txBody>
      </p:sp>
      <p:sp>
        <p:nvSpPr>
          <p:cNvPr id="16" name="TextBox 15"/>
          <p:cNvSpPr txBox="1"/>
          <p:nvPr/>
        </p:nvSpPr>
        <p:spPr>
          <a:xfrm>
            <a:off x="2209800" y="5257800"/>
            <a:ext cx="2971800" cy="400110"/>
          </a:xfrm>
          <a:prstGeom prst="rect">
            <a:avLst/>
          </a:prstGeom>
          <a:noFill/>
        </p:spPr>
        <p:txBody>
          <a:bodyPr wrap="square" rtlCol="0">
            <a:spAutoFit/>
          </a:bodyPr>
          <a:lstStyle/>
          <a:p>
            <a:r>
              <a:rPr lang="en-US" sz="2000" dirty="0" smtClean="0"/>
              <a:t>E-mail </a:t>
            </a:r>
            <a:r>
              <a:rPr lang="en-US" sz="2000" dirty="0" smtClean="0">
                <a:hlinkClick r:id="rId5"/>
              </a:rPr>
              <a:t>info@safewater.org</a:t>
            </a:r>
            <a:r>
              <a:rPr lang="en-US" sz="2000" dirty="0" smtClean="0"/>
              <a:t> </a:t>
            </a:r>
            <a:endParaRPr lang="en-US" sz="2000" dirty="0"/>
          </a:p>
        </p:txBody>
      </p:sp>
      <p:pic>
        <p:nvPicPr>
          <p:cNvPr id="27656" name="Picture 8" descr="C:\Documents and Settings\HP_Owner\Local Settings\Temporary Internet Files\Content.IE5\FV6SLEXG\MM900040996[1].gif"/>
          <p:cNvPicPr>
            <a:picLocks noChangeAspect="1" noChangeArrowheads="1" noCrop="1"/>
          </p:cNvPicPr>
          <p:nvPr/>
        </p:nvPicPr>
        <p:blipFill>
          <a:blip r:embed="rId6" cstate="print"/>
          <a:srcRect/>
          <a:stretch>
            <a:fillRect/>
          </a:stretch>
        </p:blipFill>
        <p:spPr bwMode="auto">
          <a:xfrm>
            <a:off x="5105400" y="4876800"/>
            <a:ext cx="1143000" cy="1279071"/>
          </a:xfrm>
          <a:prstGeom prst="rect">
            <a:avLst/>
          </a:prstGeom>
          <a:noFill/>
        </p:spPr>
      </p:pic>
      <p:sp>
        <p:nvSpPr>
          <p:cNvPr id="19" name="TextBox 18"/>
          <p:cNvSpPr txBox="1"/>
          <p:nvPr/>
        </p:nvSpPr>
        <p:spPr>
          <a:xfrm>
            <a:off x="5791200" y="5257800"/>
            <a:ext cx="2362200" cy="400110"/>
          </a:xfrm>
          <a:prstGeom prst="rect">
            <a:avLst/>
          </a:prstGeom>
          <a:noFill/>
        </p:spPr>
        <p:txBody>
          <a:bodyPr wrap="square" rtlCol="0">
            <a:spAutoFit/>
          </a:bodyPr>
          <a:lstStyle/>
          <a:p>
            <a:r>
              <a:rPr lang="en-US" sz="2000" dirty="0" smtClean="0"/>
              <a:t>Phone 306-934-0389</a:t>
            </a:r>
            <a:endParaRPr lang="en-US" sz="2000" dirty="0"/>
          </a:p>
        </p:txBody>
      </p:sp>
    </p:spTree>
    <p:extLst>
      <p:ext uri="{BB962C8B-B14F-4D97-AF65-F5344CB8AC3E}">
        <p14:creationId xmlns:p14="http://schemas.microsoft.com/office/powerpoint/2010/main" val="5820820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371600"/>
            <a:ext cx="7315200" cy="1200329"/>
          </a:xfrm>
          <a:prstGeom prst="rect">
            <a:avLst/>
          </a:prstGeom>
          <a:noFill/>
        </p:spPr>
        <p:txBody>
          <a:bodyPr wrap="square" rtlCol="0">
            <a:spAutoFit/>
          </a:bodyPr>
          <a:lstStyle/>
          <a:p>
            <a:r>
              <a:rPr lang="en-US" sz="2400" dirty="0" smtClean="0"/>
              <a:t>7.  Uncap; now recap securely using the flip top cap with the strip in it.  Ensure that the test strip is hanging straight down from the cap.  </a:t>
            </a:r>
            <a:endParaRPr lang="en-US" sz="2400" dirty="0"/>
          </a:p>
        </p:txBody>
      </p:sp>
      <p:pic>
        <p:nvPicPr>
          <p:cNvPr id="16386" name="Picture 2" descr="C:\Documents and Settings\Administrator\My Documents\My Pictures\OWD\OWD 020.jpg"/>
          <p:cNvPicPr>
            <a:picLocks noChangeAspect="1" noChangeArrowheads="1"/>
          </p:cNvPicPr>
          <p:nvPr/>
        </p:nvPicPr>
        <p:blipFill>
          <a:blip r:embed="rId4" cstate="print"/>
          <a:srcRect/>
          <a:stretch>
            <a:fillRect/>
          </a:stretch>
        </p:blipFill>
        <p:spPr bwMode="auto">
          <a:xfrm>
            <a:off x="2819400" y="2590800"/>
            <a:ext cx="3004428" cy="400526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14400" y="990600"/>
            <a:ext cx="7239000" cy="1569660"/>
          </a:xfrm>
          <a:prstGeom prst="rect">
            <a:avLst/>
          </a:prstGeom>
          <a:noFill/>
        </p:spPr>
        <p:txBody>
          <a:bodyPr wrap="square" rtlCol="0">
            <a:spAutoFit/>
          </a:bodyPr>
          <a:lstStyle/>
          <a:p>
            <a:r>
              <a:rPr lang="en-US" sz="1600" dirty="0" smtClean="0"/>
              <a:t>8.  After 10 minutes, carefully remove indicator strip from cap and compare </a:t>
            </a:r>
            <a:r>
              <a:rPr lang="en-US" sz="1600" dirty="0" err="1" smtClean="0"/>
              <a:t>colour</a:t>
            </a:r>
            <a:r>
              <a:rPr lang="en-US" sz="1600" dirty="0" smtClean="0"/>
              <a:t> to that of the </a:t>
            </a:r>
            <a:r>
              <a:rPr lang="en-US" sz="1600" dirty="0" err="1" smtClean="0"/>
              <a:t>colour</a:t>
            </a:r>
            <a:r>
              <a:rPr lang="en-US" sz="1600" dirty="0" smtClean="0"/>
              <a:t> chart.  </a:t>
            </a:r>
            <a:r>
              <a:rPr lang="en-US" sz="1600" b="1" dirty="0" smtClean="0"/>
              <a:t>Please Note:  The scale on the arsenic </a:t>
            </a:r>
            <a:r>
              <a:rPr lang="en-US" sz="1600" b="1" dirty="0" err="1" smtClean="0"/>
              <a:t>colour</a:t>
            </a:r>
            <a:r>
              <a:rPr lang="en-US" sz="1600" b="1" dirty="0" smtClean="0"/>
              <a:t> chart to match the test strips to is measured in </a:t>
            </a:r>
            <a:r>
              <a:rPr lang="en-US" sz="1600" b="1" u="sng" dirty="0" smtClean="0"/>
              <a:t>milligrams/L (mg/L)</a:t>
            </a:r>
            <a:r>
              <a:rPr lang="en-US" sz="1600" b="1" dirty="0" smtClean="0"/>
              <a:t>.  Therefore, the proposed CGLS is </a:t>
            </a:r>
            <a:r>
              <a:rPr lang="en-US" sz="1600" b="1" u="sng" dirty="0" smtClean="0"/>
              <a:t>5 micrograms/L (</a:t>
            </a:r>
            <a:r>
              <a:rPr lang="en-US" sz="1600" b="1" u="sng" dirty="0" err="1" smtClean="0"/>
              <a:t>ug</a:t>
            </a:r>
            <a:r>
              <a:rPr lang="en-US" sz="1600" b="1" u="sng" dirty="0" smtClean="0"/>
              <a:t>/L)</a:t>
            </a:r>
            <a:r>
              <a:rPr lang="en-US" sz="1600" b="1" dirty="0" smtClean="0"/>
              <a:t> which is equal to </a:t>
            </a:r>
            <a:r>
              <a:rPr lang="en-US" sz="1600" b="1" u="sng" dirty="0" smtClean="0"/>
              <a:t>0.005 milligrams/L (mg/L)</a:t>
            </a:r>
            <a:r>
              <a:rPr lang="en-US" sz="1600" b="1" dirty="0" smtClean="0"/>
              <a:t> on the </a:t>
            </a:r>
            <a:r>
              <a:rPr lang="en-US" sz="1600" b="1" dirty="0" err="1" smtClean="0"/>
              <a:t>colour</a:t>
            </a:r>
            <a:r>
              <a:rPr lang="en-US" sz="1600" b="1" dirty="0" smtClean="0"/>
              <a:t> chart.  Therefore, the test strips should be close to the 0.005 mg/L </a:t>
            </a:r>
            <a:r>
              <a:rPr lang="en-US" sz="1600" b="1" dirty="0" err="1" smtClean="0"/>
              <a:t>colour</a:t>
            </a:r>
            <a:r>
              <a:rPr lang="en-US" sz="1600" b="1" dirty="0" smtClean="0"/>
              <a:t> in order to meet the proposed arsenic CGLS of 5 </a:t>
            </a:r>
            <a:r>
              <a:rPr lang="en-US" sz="1600" b="1" dirty="0" err="1" smtClean="0"/>
              <a:t>ug</a:t>
            </a:r>
            <a:r>
              <a:rPr lang="en-US" sz="1600" b="1" dirty="0" smtClean="0"/>
              <a:t>/L. </a:t>
            </a:r>
            <a:endParaRPr lang="en-US" sz="1600" dirty="0"/>
          </a:p>
        </p:txBody>
      </p:sp>
      <p:pic>
        <p:nvPicPr>
          <p:cNvPr id="17410" name="Picture 2" descr="C:\Documents and Settings\Administrator\My Documents\My Pictures\OWD\OWD 024.jpg"/>
          <p:cNvPicPr>
            <a:picLocks noChangeAspect="1" noChangeArrowheads="1"/>
          </p:cNvPicPr>
          <p:nvPr/>
        </p:nvPicPr>
        <p:blipFill>
          <a:blip r:embed="rId4" cstate="print"/>
          <a:srcRect/>
          <a:stretch>
            <a:fillRect/>
          </a:stretch>
        </p:blipFill>
        <p:spPr bwMode="auto">
          <a:xfrm>
            <a:off x="1752600" y="2590800"/>
            <a:ext cx="5349777" cy="401297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914400"/>
            <a:ext cx="7467600" cy="1708160"/>
          </a:xfrm>
          <a:prstGeom prst="rect">
            <a:avLst/>
          </a:prstGeom>
          <a:noFill/>
        </p:spPr>
        <p:txBody>
          <a:bodyPr wrap="square" rtlCol="0">
            <a:spAutoFit/>
          </a:bodyPr>
          <a:lstStyle/>
          <a:p>
            <a:r>
              <a:rPr lang="en-US" sz="2100" dirty="0" smtClean="0"/>
              <a:t>9.  Rinse bottles twice with </a:t>
            </a:r>
            <a:r>
              <a:rPr lang="en-US" sz="2100" dirty="0" err="1" smtClean="0"/>
              <a:t>Deionized</a:t>
            </a:r>
            <a:r>
              <a:rPr lang="en-US" sz="2100" dirty="0" smtClean="0"/>
              <a:t> Water, and twice with new sample water.  Fill the bottles with 100 </a:t>
            </a:r>
            <a:r>
              <a:rPr lang="en-US" sz="2100" dirty="0" err="1" smtClean="0"/>
              <a:t>mL</a:t>
            </a:r>
            <a:r>
              <a:rPr lang="en-US" sz="2100" dirty="0" smtClean="0"/>
              <a:t> of the next water samples to be tested.  Repeat steps 2-8 with the 2 remaining water samples.  10.  Put indicator strips back in Ziploc bag and dispose of in garbage.</a:t>
            </a:r>
            <a:endParaRPr lang="en-US" sz="21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1938992"/>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Instructions for Group 2:  Alkalinity, Copper, Manganese, and Total Hardness</a:t>
            </a:r>
            <a:endParaRPr lang="en-US" sz="4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990600" y="23622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Alkalinity Test</a:t>
            </a:r>
            <a:endParaRPr lang="en-US" sz="4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1066800"/>
            <a:ext cx="7543800" cy="1515800"/>
          </a:xfrm>
          <a:prstGeom prst="rect">
            <a:avLst/>
          </a:prstGeom>
          <a:noFill/>
        </p:spPr>
        <p:txBody>
          <a:bodyPr wrap="square" rtlCol="0">
            <a:spAutoFit/>
          </a:bodyPr>
          <a:lstStyle/>
          <a:p>
            <a:r>
              <a:rPr lang="en-US" sz="1850" dirty="0" smtClean="0"/>
              <a:t>1.  Cover the area that you are working on with paper and use gloves as the Methyl Purple Indicator that you will be using may stain.  2.  Label the 5 plastic cups as follows:  #1 Alkalinity LLS, #2 Urban Treated Water, #3 Rural Treated Water, #4 Untreated Raw Water, #5 Local Community Treated Water.  3.  Pour the 50 </a:t>
            </a:r>
            <a:r>
              <a:rPr lang="en-US" sz="1850" dirty="0" err="1" smtClean="0"/>
              <a:t>mL</a:t>
            </a:r>
            <a:r>
              <a:rPr lang="en-US" sz="1850" dirty="0" smtClean="0"/>
              <a:t> of Alkalinity LLS into the cup labeled Alkalinity LLS.</a:t>
            </a:r>
            <a:endParaRPr lang="en-US" sz="1850" dirty="0"/>
          </a:p>
        </p:txBody>
      </p:sp>
      <p:pic>
        <p:nvPicPr>
          <p:cNvPr id="18434" name="Picture 2" descr="C:\Documents and Settings\Administrator\My Documents\My Pictures\OWD\OWD 021.jpg"/>
          <p:cNvPicPr>
            <a:picLocks noChangeAspect="1" noChangeArrowheads="1"/>
          </p:cNvPicPr>
          <p:nvPr/>
        </p:nvPicPr>
        <p:blipFill>
          <a:blip r:embed="rId4" cstate="print"/>
          <a:srcRect/>
          <a:stretch>
            <a:fillRect/>
          </a:stretch>
        </p:blipFill>
        <p:spPr bwMode="auto">
          <a:xfrm>
            <a:off x="1752600" y="2590800"/>
            <a:ext cx="5282354" cy="39624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6858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1752600"/>
            <a:ext cx="7543800" cy="830997"/>
          </a:xfrm>
          <a:prstGeom prst="rect">
            <a:avLst/>
          </a:prstGeom>
          <a:noFill/>
        </p:spPr>
        <p:txBody>
          <a:bodyPr wrap="square" rtlCol="0">
            <a:spAutoFit/>
          </a:bodyPr>
          <a:lstStyle/>
          <a:p>
            <a:r>
              <a:rPr lang="en-US" sz="2400" dirty="0" smtClean="0"/>
              <a:t>4.  Add 7 drops of Methyl Purple Indicator to the cup by using the small plastic pipette.  </a:t>
            </a:r>
            <a:endParaRPr lang="en-US" sz="2400" dirty="0"/>
          </a:p>
        </p:txBody>
      </p:sp>
      <p:pic>
        <p:nvPicPr>
          <p:cNvPr id="19458" name="Picture 2" descr="C:\Documents and Settings\Administrator\My Documents\My Pictures\OWD\OWD 022.jpg"/>
          <p:cNvPicPr>
            <a:picLocks noChangeAspect="1" noChangeArrowheads="1"/>
          </p:cNvPicPr>
          <p:nvPr/>
        </p:nvPicPr>
        <p:blipFill>
          <a:blip r:embed="rId4" cstate="print"/>
          <a:srcRect/>
          <a:stretch>
            <a:fillRect/>
          </a:stretch>
        </p:blipFill>
        <p:spPr bwMode="auto">
          <a:xfrm>
            <a:off x="1600200" y="2590800"/>
            <a:ext cx="5410200" cy="4058299"/>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7620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371600"/>
            <a:ext cx="7467600" cy="1200329"/>
          </a:xfrm>
          <a:prstGeom prst="rect">
            <a:avLst/>
          </a:prstGeom>
          <a:noFill/>
        </p:spPr>
        <p:txBody>
          <a:bodyPr wrap="square" rtlCol="0">
            <a:spAutoFit/>
          </a:bodyPr>
          <a:lstStyle/>
          <a:p>
            <a:r>
              <a:rPr lang="en-US" sz="2400" dirty="0" smtClean="0"/>
              <a:t>4.  (Continued) This causes the water to turn green.  Be careful when using the Methyl Purple Indicator as it may stain. </a:t>
            </a:r>
            <a:endParaRPr lang="en-US" sz="2400" dirty="0"/>
          </a:p>
        </p:txBody>
      </p:sp>
      <p:pic>
        <p:nvPicPr>
          <p:cNvPr id="20482" name="Picture 2" descr="C:\Documents and Settings\Administrator\My Documents\My Pictures\OWD\OWD 023.jpg"/>
          <p:cNvPicPr>
            <a:picLocks noChangeAspect="1" noChangeArrowheads="1"/>
          </p:cNvPicPr>
          <p:nvPr/>
        </p:nvPicPr>
        <p:blipFill>
          <a:blip r:embed="rId4" cstate="print"/>
          <a:srcRect/>
          <a:stretch>
            <a:fillRect/>
          </a:stretch>
        </p:blipFill>
        <p:spPr bwMode="auto">
          <a:xfrm>
            <a:off x="1752600" y="2590800"/>
            <a:ext cx="5359481" cy="4020254"/>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990600"/>
            <a:ext cx="7467600" cy="1554272"/>
          </a:xfrm>
          <a:prstGeom prst="rect">
            <a:avLst/>
          </a:prstGeom>
          <a:noFill/>
        </p:spPr>
        <p:txBody>
          <a:bodyPr wrap="square" rtlCol="0">
            <a:spAutoFit/>
          </a:bodyPr>
          <a:lstStyle/>
          <a:p>
            <a:r>
              <a:rPr lang="en-US" sz="1900" dirty="0" smtClean="0"/>
              <a:t>5.  While swirling the water in the cup, add the 0.02 N H2SO4 slowly until the water turns purple, the LLS should take around 2.5 </a:t>
            </a:r>
            <a:r>
              <a:rPr lang="en-US" sz="1900" dirty="0" err="1" smtClean="0"/>
              <a:t>mL</a:t>
            </a:r>
            <a:r>
              <a:rPr lang="en-US" sz="1900" dirty="0" smtClean="0"/>
              <a:t>, record your reading (the volume you used is initial – the next reading, say 12.5 – 10.0 = 2.5) after you see the </a:t>
            </a:r>
            <a:r>
              <a:rPr lang="en-US" sz="1900" dirty="0" err="1" smtClean="0"/>
              <a:t>colour</a:t>
            </a:r>
            <a:r>
              <a:rPr lang="en-US" sz="1900" dirty="0" smtClean="0"/>
              <a:t> change.  The other samples may take more or less than the LLS.  Record the amount of H2SO4 used.  </a:t>
            </a:r>
            <a:endParaRPr lang="en-US" sz="1900" dirty="0"/>
          </a:p>
        </p:txBody>
      </p:sp>
      <p:pic>
        <p:nvPicPr>
          <p:cNvPr id="21507" name="Picture 3" descr="C:\Documents and Settings\Administrator\My Documents\My Pictures\OWD\OWD 026.jpg"/>
          <p:cNvPicPr>
            <a:picLocks noChangeAspect="1" noChangeArrowheads="1"/>
          </p:cNvPicPr>
          <p:nvPr/>
        </p:nvPicPr>
        <p:blipFill>
          <a:blip r:embed="rId4" cstate="print"/>
          <a:srcRect/>
          <a:stretch>
            <a:fillRect/>
          </a:stretch>
        </p:blipFill>
        <p:spPr bwMode="auto">
          <a:xfrm>
            <a:off x="1828800" y="2590800"/>
            <a:ext cx="5359286" cy="4020108"/>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53340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685800" y="1066800"/>
            <a:ext cx="7543800" cy="4401205"/>
          </a:xfrm>
          <a:prstGeom prst="rect">
            <a:avLst/>
          </a:prstGeom>
          <a:noFill/>
        </p:spPr>
        <p:txBody>
          <a:bodyPr wrap="square" rtlCol="0">
            <a:spAutoFit/>
          </a:bodyPr>
          <a:lstStyle/>
          <a:p>
            <a:r>
              <a:rPr lang="en-US" sz="2000" dirty="0" smtClean="0"/>
              <a:t>5.  (Continued) Then add the remaining </a:t>
            </a:r>
            <a:r>
              <a:rPr lang="en-US" sz="2000" dirty="0" err="1" smtClean="0"/>
              <a:t>Sulphuric</a:t>
            </a:r>
            <a:r>
              <a:rPr lang="en-US" sz="2000" dirty="0" smtClean="0"/>
              <a:t> acid to see the </a:t>
            </a:r>
            <a:r>
              <a:rPr lang="en-US" sz="2000" dirty="0" err="1" smtClean="0"/>
              <a:t>colour</a:t>
            </a:r>
            <a:r>
              <a:rPr lang="en-US" sz="2000" dirty="0" smtClean="0"/>
              <a:t> changes (there should be a slightly darker </a:t>
            </a:r>
            <a:r>
              <a:rPr lang="en-US" sz="2000" dirty="0" err="1" smtClean="0"/>
              <a:t>colour</a:t>
            </a:r>
            <a:r>
              <a:rPr lang="en-US" sz="2000" dirty="0" smtClean="0"/>
              <a:t> after you add all of the acid).  6.  Using the graduated cylinder, measure 50 </a:t>
            </a:r>
            <a:r>
              <a:rPr lang="en-US" sz="2000" dirty="0" err="1" smtClean="0"/>
              <a:t>mL</a:t>
            </a:r>
            <a:r>
              <a:rPr lang="en-US" sz="2000" dirty="0" smtClean="0"/>
              <a:t> of the Urban Treated Water sample and pour it into the cup labeled Urban Treated Water sample.  7.  Repeat steps 4 &amp; 5.  8.  Measure out 50 </a:t>
            </a:r>
            <a:r>
              <a:rPr lang="en-US" sz="2000" dirty="0" err="1" smtClean="0"/>
              <a:t>mL</a:t>
            </a:r>
            <a:r>
              <a:rPr lang="en-US" sz="2000" dirty="0" smtClean="0"/>
              <a:t> of the remainder of the water samples into their appropriately labeled cups and repeat steps 4 &amp; 5.  9.  Calculate the amount of alkalinity in the different water sources.  You can do that by knowing that the LLS is 50 mg/L and it required around 2.5 </a:t>
            </a:r>
            <a:r>
              <a:rPr lang="en-US" sz="2000" dirty="0" err="1" smtClean="0"/>
              <a:t>mL</a:t>
            </a:r>
            <a:r>
              <a:rPr lang="en-US" sz="2000" dirty="0" smtClean="0"/>
              <a:t> of acid.  </a:t>
            </a:r>
            <a:r>
              <a:rPr lang="en-US" sz="2000" b="1" dirty="0" smtClean="0"/>
              <a:t>Results:  </a:t>
            </a:r>
            <a:r>
              <a:rPr lang="en-US" sz="2000" dirty="0" smtClean="0"/>
              <a:t>If the water sample requires less than 2.5 </a:t>
            </a:r>
            <a:r>
              <a:rPr lang="en-US" sz="2000" dirty="0" err="1" smtClean="0"/>
              <a:t>mL</a:t>
            </a:r>
            <a:r>
              <a:rPr lang="en-US" sz="2000" dirty="0" smtClean="0"/>
              <a:t> of 0.02 N H2SO4 to change </a:t>
            </a:r>
            <a:r>
              <a:rPr lang="en-US" sz="2000" dirty="0" err="1" smtClean="0"/>
              <a:t>colour</a:t>
            </a:r>
            <a:r>
              <a:rPr lang="en-US" sz="2000" dirty="0" smtClean="0"/>
              <a:t> then the water may be quite corrosive.  You can multiply the amount of acid added by 20 and change the units to </a:t>
            </a:r>
            <a:r>
              <a:rPr lang="en-US" sz="2000" dirty="0" err="1" smtClean="0"/>
              <a:t>ppm</a:t>
            </a:r>
            <a:r>
              <a:rPr lang="en-US" sz="2000" dirty="0" smtClean="0"/>
              <a:t> in order to get the result in parts per million.  For example, if 2.5 </a:t>
            </a:r>
            <a:r>
              <a:rPr lang="en-US" sz="2000" dirty="0" err="1" smtClean="0"/>
              <a:t>mL</a:t>
            </a:r>
            <a:r>
              <a:rPr lang="en-US" sz="2000" dirty="0" smtClean="0"/>
              <a:t> of acid is added then the calculation is 2.5 x 20 = 50 </a:t>
            </a:r>
            <a:r>
              <a:rPr lang="en-US" sz="2000" dirty="0" err="1" smtClean="0"/>
              <a:t>ppm</a:t>
            </a:r>
            <a:r>
              <a:rPr lang="en-US" sz="2000" dirty="0" smtClean="0"/>
              <a:t>.   </a:t>
            </a:r>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1828800"/>
            <a:ext cx="7086600" cy="3170099"/>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REMEMBER:  Although the materials in the kit are safe to use, it is important to always use proper lab procedures and be careful when working in the lab.</a:t>
            </a:r>
            <a:endParaRPr lang="en-US"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4384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Copper Test</a:t>
            </a:r>
            <a:endParaRPr lang="en-US" sz="4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838200" y="1371600"/>
            <a:ext cx="7239000" cy="1200329"/>
          </a:xfrm>
          <a:prstGeom prst="rect">
            <a:avLst/>
          </a:prstGeom>
          <a:noFill/>
        </p:spPr>
        <p:txBody>
          <a:bodyPr wrap="square" rtlCol="0">
            <a:spAutoFit/>
          </a:bodyPr>
          <a:lstStyle/>
          <a:p>
            <a:r>
              <a:rPr lang="en-US" sz="2400" dirty="0" smtClean="0"/>
              <a:t>1.  Label the five beakers with their appropriate water sample names.  2.  Put 10 </a:t>
            </a:r>
            <a:r>
              <a:rPr lang="en-US" sz="2400" dirty="0" err="1" smtClean="0"/>
              <a:t>mL</a:t>
            </a:r>
            <a:r>
              <a:rPr lang="en-US" sz="2400" dirty="0" smtClean="0"/>
              <a:t> of sample in their respective beakers.</a:t>
            </a:r>
            <a:endParaRPr lang="en-US" sz="2400" dirty="0"/>
          </a:p>
        </p:txBody>
      </p:sp>
      <p:pic>
        <p:nvPicPr>
          <p:cNvPr id="22530" name="Picture 2" descr="C:\Documents and Settings\Administrator\My Documents\My Pictures\OWD\OWD 027.jpg"/>
          <p:cNvPicPr>
            <a:picLocks noChangeAspect="1" noChangeArrowheads="1"/>
          </p:cNvPicPr>
          <p:nvPr/>
        </p:nvPicPr>
        <p:blipFill>
          <a:blip r:embed="rId4" cstate="print"/>
          <a:srcRect/>
          <a:stretch>
            <a:fillRect/>
          </a:stretch>
        </p:blipFill>
        <p:spPr bwMode="auto">
          <a:xfrm>
            <a:off x="1828800" y="2590799"/>
            <a:ext cx="5334000" cy="4001139"/>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752600"/>
            <a:ext cx="7391400" cy="830997"/>
          </a:xfrm>
          <a:prstGeom prst="rect">
            <a:avLst/>
          </a:prstGeom>
          <a:noFill/>
        </p:spPr>
        <p:txBody>
          <a:bodyPr wrap="square" rtlCol="0">
            <a:spAutoFit/>
          </a:bodyPr>
          <a:lstStyle/>
          <a:p>
            <a:r>
              <a:rPr lang="en-US" sz="2400" dirty="0" smtClean="0"/>
              <a:t>3.  Dip one test strip in sample or (CGLS) beaker for 30 seconds with constant back and forth motion.  </a:t>
            </a:r>
            <a:endParaRPr lang="en-US" sz="2400" dirty="0"/>
          </a:p>
        </p:txBody>
      </p:sp>
      <p:pic>
        <p:nvPicPr>
          <p:cNvPr id="23554" name="Picture 2" descr="C:\Documents and Settings\Administrator\My Documents\My Pictures\OWD\OWD 028.jpg"/>
          <p:cNvPicPr>
            <a:picLocks noChangeAspect="1" noChangeArrowheads="1"/>
          </p:cNvPicPr>
          <p:nvPr/>
        </p:nvPicPr>
        <p:blipFill>
          <a:blip r:embed="rId4" cstate="print"/>
          <a:srcRect/>
          <a:stretch>
            <a:fillRect/>
          </a:stretch>
        </p:blipFill>
        <p:spPr bwMode="auto">
          <a:xfrm>
            <a:off x="1752600" y="2590800"/>
            <a:ext cx="5334000" cy="400114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3622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838200" y="1066800"/>
            <a:ext cx="7239000" cy="1377300"/>
          </a:xfrm>
          <a:prstGeom prst="rect">
            <a:avLst/>
          </a:prstGeom>
          <a:noFill/>
        </p:spPr>
        <p:txBody>
          <a:bodyPr wrap="square" rtlCol="0">
            <a:spAutoFit/>
          </a:bodyPr>
          <a:lstStyle/>
          <a:p>
            <a:r>
              <a:rPr lang="en-US" sz="1670" dirty="0" smtClean="0"/>
              <a:t>4.  Remove and match </a:t>
            </a:r>
            <a:r>
              <a:rPr lang="en-US" sz="1670" dirty="0" err="1" smtClean="0"/>
              <a:t>colour</a:t>
            </a:r>
            <a:r>
              <a:rPr lang="en-US" sz="1670" dirty="0" smtClean="0"/>
              <a:t> after 2 minutes to determine the Copper concentration in mg/L or parts per million (</a:t>
            </a:r>
            <a:r>
              <a:rPr lang="en-US" sz="1670" dirty="0" err="1" smtClean="0"/>
              <a:t>ppm</a:t>
            </a:r>
            <a:r>
              <a:rPr lang="en-US" sz="1670" dirty="0" smtClean="0"/>
              <a:t>).  </a:t>
            </a:r>
            <a:r>
              <a:rPr lang="en-US" sz="1670" b="1" dirty="0" smtClean="0"/>
              <a:t>Results:  </a:t>
            </a:r>
            <a:r>
              <a:rPr lang="en-US" sz="1670" dirty="0" smtClean="0"/>
              <a:t>Compare results to the Guidelines for Canadian Drinking Water Quality.  The Canadian Guideline should give a result very close to the 1 mg/L guideline; a darker </a:t>
            </a:r>
            <a:r>
              <a:rPr lang="en-US" sz="1670" dirty="0" err="1" smtClean="0"/>
              <a:t>colour</a:t>
            </a:r>
            <a:r>
              <a:rPr lang="en-US" sz="1670" dirty="0" smtClean="0"/>
              <a:t> means that the water </a:t>
            </a:r>
            <a:r>
              <a:rPr lang="en-US" sz="1670" b="1" dirty="0" smtClean="0"/>
              <a:t>Does Not </a:t>
            </a:r>
            <a:r>
              <a:rPr lang="en-US" sz="1670" dirty="0" smtClean="0"/>
              <a:t>meet the Guidelines for Canadian Drinking Water Quality.  </a:t>
            </a:r>
            <a:endParaRPr lang="en-US" sz="1670" dirty="0"/>
          </a:p>
        </p:txBody>
      </p:sp>
      <p:pic>
        <p:nvPicPr>
          <p:cNvPr id="24579" name="Picture 3" descr="C:\Documents and Settings\Administrator\My Documents\My Pictures\OWD\OWD 041.jpg"/>
          <p:cNvPicPr>
            <a:picLocks noChangeAspect="1" noChangeArrowheads="1"/>
          </p:cNvPicPr>
          <p:nvPr/>
        </p:nvPicPr>
        <p:blipFill>
          <a:blip r:embed="rId4" cstate="print"/>
          <a:srcRect/>
          <a:stretch>
            <a:fillRect/>
          </a:stretch>
        </p:blipFill>
        <p:spPr bwMode="auto">
          <a:xfrm>
            <a:off x="1600200" y="2438400"/>
            <a:ext cx="5562600" cy="417261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4384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Manganese Test</a:t>
            </a:r>
            <a:endParaRPr lang="en-US" sz="4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10668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1066800" y="914400"/>
            <a:ext cx="7162800" cy="2000548"/>
          </a:xfrm>
          <a:prstGeom prst="rect">
            <a:avLst/>
          </a:prstGeom>
          <a:noFill/>
        </p:spPr>
        <p:txBody>
          <a:bodyPr wrap="square" rtlCol="0">
            <a:spAutoFit/>
          </a:bodyPr>
          <a:lstStyle/>
          <a:p>
            <a:r>
              <a:rPr lang="en-US" dirty="0" smtClean="0"/>
              <a:t>1.  Label the four clear plastic vials with the names of the water samples to be tested.  2.  Test the Manganese CGLS sample first.  3.  Support the CGLS vial with one hand and with the other hand, dip one </a:t>
            </a:r>
            <a:r>
              <a:rPr lang="en-US" b="1" dirty="0" smtClean="0"/>
              <a:t>Manganese #1 strip </a:t>
            </a:r>
            <a:r>
              <a:rPr lang="en-US" dirty="0" smtClean="0"/>
              <a:t>into the sample and move it back and forth in a gentle motion.  Do this for 20 seconds.  Remove the strip and throw it away.  </a:t>
            </a:r>
            <a:r>
              <a:rPr lang="en-US" sz="1000" dirty="0" smtClean="0"/>
              <a:t>(Vial not  supported by other hand in picture to make vial visible.)</a:t>
            </a:r>
          </a:p>
          <a:p>
            <a:endParaRPr lang="en-US" sz="2400" dirty="0"/>
          </a:p>
        </p:txBody>
      </p:sp>
      <p:pic>
        <p:nvPicPr>
          <p:cNvPr id="25602" name="Picture 2" descr="C:\Documents and Settings\Administrator\My Documents\My Pictures\OWD\OWD 029.jpg"/>
          <p:cNvPicPr>
            <a:picLocks noChangeAspect="1" noChangeArrowheads="1"/>
          </p:cNvPicPr>
          <p:nvPr/>
        </p:nvPicPr>
        <p:blipFill>
          <a:blip r:embed="rId4" cstate="print"/>
          <a:srcRect/>
          <a:stretch>
            <a:fillRect/>
          </a:stretch>
        </p:blipFill>
        <p:spPr bwMode="auto">
          <a:xfrm>
            <a:off x="2057400" y="2590800"/>
            <a:ext cx="5333756" cy="400095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10" name="TextBox 9"/>
          <p:cNvSpPr txBox="1"/>
          <p:nvPr/>
        </p:nvSpPr>
        <p:spPr>
          <a:xfrm>
            <a:off x="838200" y="1371600"/>
            <a:ext cx="7315200" cy="1200329"/>
          </a:xfrm>
          <a:prstGeom prst="rect">
            <a:avLst/>
          </a:prstGeom>
          <a:noFill/>
        </p:spPr>
        <p:txBody>
          <a:bodyPr wrap="square" rtlCol="0">
            <a:spAutoFit/>
          </a:bodyPr>
          <a:lstStyle/>
          <a:p>
            <a:r>
              <a:rPr lang="en-US" sz="2400" dirty="0" smtClean="0"/>
              <a:t>4.  Dip one </a:t>
            </a:r>
            <a:r>
              <a:rPr lang="en-US" sz="2400" b="1" dirty="0" smtClean="0"/>
              <a:t>Manganese #2 strip </a:t>
            </a:r>
            <a:r>
              <a:rPr lang="en-US" sz="2400" dirty="0" smtClean="0"/>
              <a:t>into the sample and move it back and forth in a gentle motion.  Do this for 20 seconds.  Remove the strip and throw it away.</a:t>
            </a:r>
            <a:r>
              <a:rPr lang="en-US" dirty="0" smtClean="0"/>
              <a:t>  </a:t>
            </a:r>
            <a:endParaRPr lang="en-US" dirty="0"/>
          </a:p>
        </p:txBody>
      </p:sp>
      <p:pic>
        <p:nvPicPr>
          <p:cNvPr id="26630" name="Picture 6" descr="C:\Documents and Settings\Administrator\My Documents\My Pictures\OWD\OWD 031.jpg"/>
          <p:cNvPicPr>
            <a:picLocks noChangeAspect="1" noChangeArrowheads="1"/>
          </p:cNvPicPr>
          <p:nvPr/>
        </p:nvPicPr>
        <p:blipFill>
          <a:blip r:embed="rId4" cstate="print"/>
          <a:srcRect/>
          <a:stretch>
            <a:fillRect/>
          </a:stretch>
        </p:blipFill>
        <p:spPr bwMode="auto">
          <a:xfrm>
            <a:off x="1905000" y="2590800"/>
            <a:ext cx="5282354" cy="39624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752600"/>
            <a:ext cx="7391400" cy="830997"/>
          </a:xfrm>
          <a:prstGeom prst="rect">
            <a:avLst/>
          </a:prstGeom>
          <a:noFill/>
        </p:spPr>
        <p:txBody>
          <a:bodyPr wrap="square" rtlCol="0">
            <a:spAutoFit/>
          </a:bodyPr>
          <a:lstStyle/>
          <a:p>
            <a:r>
              <a:rPr lang="en-US" sz="2400" dirty="0" smtClean="0"/>
              <a:t>5.  Dip one </a:t>
            </a:r>
            <a:r>
              <a:rPr lang="en-US" sz="2400" b="1" dirty="0" smtClean="0"/>
              <a:t>Manganese #3 strip </a:t>
            </a:r>
            <a:r>
              <a:rPr lang="en-US" sz="2400" dirty="0" smtClean="0"/>
              <a:t>into the sample and move it back and forth in a gentle motion for 30 seconds.   </a:t>
            </a:r>
            <a:endParaRPr lang="en-US" sz="2400" dirty="0"/>
          </a:p>
        </p:txBody>
      </p:sp>
      <p:pic>
        <p:nvPicPr>
          <p:cNvPr id="27650" name="Picture 2" descr="C:\Documents and Settings\Administrator\My Documents\My Pictures\OWD\OWD 032.jpg"/>
          <p:cNvPicPr>
            <a:picLocks noChangeAspect="1" noChangeArrowheads="1"/>
          </p:cNvPicPr>
          <p:nvPr/>
        </p:nvPicPr>
        <p:blipFill>
          <a:blip r:embed="rId4" cstate="print"/>
          <a:srcRect/>
          <a:stretch>
            <a:fillRect/>
          </a:stretch>
        </p:blipFill>
        <p:spPr bwMode="auto">
          <a:xfrm>
            <a:off x="1828800" y="2590800"/>
            <a:ext cx="5362776" cy="402272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838200" y="1752600"/>
            <a:ext cx="7391400" cy="830997"/>
          </a:xfrm>
          <a:prstGeom prst="rect">
            <a:avLst/>
          </a:prstGeom>
          <a:noFill/>
        </p:spPr>
        <p:txBody>
          <a:bodyPr wrap="square" rtlCol="0">
            <a:spAutoFit/>
          </a:bodyPr>
          <a:lstStyle/>
          <a:p>
            <a:r>
              <a:rPr lang="en-US" sz="2400" dirty="0" smtClean="0"/>
              <a:t>5.  (Continued) Remove the strip from the sample and shake it once to remove any excess sample.</a:t>
            </a:r>
            <a:endParaRPr lang="en-US" sz="2400" dirty="0"/>
          </a:p>
        </p:txBody>
      </p:sp>
      <p:pic>
        <p:nvPicPr>
          <p:cNvPr id="28674" name="Picture 2" descr="C:\Documents and Settings\Administrator\My Documents\My Pictures\OWD\OWD 033.jpg"/>
          <p:cNvPicPr>
            <a:picLocks noChangeAspect="1" noChangeArrowheads="1"/>
          </p:cNvPicPr>
          <p:nvPr/>
        </p:nvPicPr>
        <p:blipFill>
          <a:blip r:embed="rId4" cstate="print"/>
          <a:srcRect/>
          <a:stretch>
            <a:fillRect/>
          </a:stretch>
        </p:blipFill>
        <p:spPr bwMode="auto">
          <a:xfrm>
            <a:off x="1828800" y="2590800"/>
            <a:ext cx="5334000" cy="4001139"/>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990600"/>
            <a:ext cx="7467600" cy="1569660"/>
          </a:xfrm>
          <a:prstGeom prst="rect">
            <a:avLst/>
          </a:prstGeom>
          <a:noFill/>
        </p:spPr>
        <p:txBody>
          <a:bodyPr wrap="square" rtlCol="0">
            <a:spAutoFit/>
          </a:bodyPr>
          <a:lstStyle/>
          <a:p>
            <a:r>
              <a:rPr lang="en-US" sz="1600" dirty="0" smtClean="0"/>
              <a:t>6.  To determine the Manganese concentration in mg/L (same as parts per million, </a:t>
            </a:r>
            <a:r>
              <a:rPr lang="en-US" sz="1600" dirty="0" err="1" smtClean="0"/>
              <a:t>ppm</a:t>
            </a:r>
            <a:r>
              <a:rPr lang="en-US" sz="1600" dirty="0" smtClean="0"/>
              <a:t>), wait </a:t>
            </a:r>
            <a:r>
              <a:rPr lang="en-US" sz="1600" b="1" dirty="0" smtClean="0"/>
              <a:t>90 seconds </a:t>
            </a:r>
            <a:r>
              <a:rPr lang="en-US" sz="1600" dirty="0" smtClean="0"/>
              <a:t>and match the </a:t>
            </a:r>
            <a:r>
              <a:rPr lang="en-US" sz="1600" dirty="0" err="1" smtClean="0"/>
              <a:t>colour</a:t>
            </a:r>
            <a:r>
              <a:rPr lang="en-US" sz="1600" dirty="0" smtClean="0"/>
              <a:t> of the test strip to the nearest </a:t>
            </a:r>
            <a:r>
              <a:rPr lang="en-US" sz="1600" dirty="0" err="1" smtClean="0"/>
              <a:t>colour</a:t>
            </a:r>
            <a:r>
              <a:rPr lang="en-US" sz="1600" dirty="0" smtClean="0"/>
              <a:t> on the chart.  To best match the strip to the </a:t>
            </a:r>
            <a:r>
              <a:rPr lang="en-US" sz="1600" dirty="0" err="1" smtClean="0"/>
              <a:t>colour</a:t>
            </a:r>
            <a:r>
              <a:rPr lang="en-US" sz="1600" dirty="0" smtClean="0"/>
              <a:t> chart, fold the strip in half, so that the aperture is against a white background. 7.  Record the results for the sample.  8.  Fill up the 10 </a:t>
            </a:r>
            <a:r>
              <a:rPr lang="en-US" sz="1600" dirty="0" err="1" smtClean="0"/>
              <a:t>mL</a:t>
            </a:r>
            <a:r>
              <a:rPr lang="en-US" sz="1600" dirty="0" smtClean="0"/>
              <a:t> clear plastic vials with their respective samples.  Repeat steps 3 to 7 with the four other water samples.</a:t>
            </a:r>
          </a:p>
        </p:txBody>
      </p:sp>
      <p:pic>
        <p:nvPicPr>
          <p:cNvPr id="29698" name="Picture 2" descr="C:\Documents and Settings\Administrator\My Documents\My Pictures\OWD\OWD 034.jpg"/>
          <p:cNvPicPr>
            <a:picLocks noChangeAspect="1" noChangeArrowheads="1"/>
          </p:cNvPicPr>
          <p:nvPr/>
        </p:nvPicPr>
        <p:blipFill>
          <a:blip r:embed="rId4" cstate="print"/>
          <a:srcRect/>
          <a:stretch>
            <a:fillRect/>
          </a:stretch>
        </p:blipFill>
        <p:spPr bwMode="auto">
          <a:xfrm>
            <a:off x="1828800" y="2590800"/>
            <a:ext cx="5333609" cy="400084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514600"/>
            <a:ext cx="7086600" cy="1323439"/>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Split Up the Materials for the Four Groups of Students</a:t>
            </a:r>
            <a:endParaRPr lang="en-US" sz="4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9144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838200" y="914400"/>
            <a:ext cx="7543800" cy="1708160"/>
          </a:xfrm>
          <a:prstGeom prst="rect">
            <a:avLst/>
          </a:prstGeom>
          <a:noFill/>
        </p:spPr>
        <p:txBody>
          <a:bodyPr wrap="square" rtlCol="0">
            <a:spAutoFit/>
          </a:bodyPr>
          <a:lstStyle/>
          <a:p>
            <a:r>
              <a:rPr lang="en-US" sz="2100" b="1" dirty="0" smtClean="0"/>
              <a:t>Results:  </a:t>
            </a:r>
            <a:r>
              <a:rPr lang="en-US" sz="2100" dirty="0" smtClean="0"/>
              <a:t>Compare results to the Guidelines for Canadian Drinking Water Quality.  The CGLS for Manganese should give a result very close to the 0.05 mg/L guideline; a darker </a:t>
            </a:r>
            <a:r>
              <a:rPr lang="en-US" sz="2100" dirty="0" err="1" smtClean="0"/>
              <a:t>colour</a:t>
            </a:r>
            <a:r>
              <a:rPr lang="en-US" sz="2100" dirty="0" smtClean="0"/>
              <a:t> means that the water does not meet the Guidelines for Canadian Drinking Water Quality.</a:t>
            </a:r>
            <a:endParaRPr lang="en-US" sz="2100" dirty="0"/>
          </a:p>
        </p:txBody>
      </p:sp>
      <p:pic>
        <p:nvPicPr>
          <p:cNvPr id="9" name="Picture 2" descr="C:\Documents and Settings\Administrator\My Documents\My Pictures\OWD\OWD 034.jpg"/>
          <p:cNvPicPr>
            <a:picLocks noChangeAspect="1" noChangeArrowheads="1"/>
          </p:cNvPicPr>
          <p:nvPr/>
        </p:nvPicPr>
        <p:blipFill>
          <a:blip r:embed="rId4" cstate="print"/>
          <a:srcRect/>
          <a:stretch>
            <a:fillRect/>
          </a:stretch>
        </p:blipFill>
        <p:spPr bwMode="auto">
          <a:xfrm>
            <a:off x="1905000" y="2590800"/>
            <a:ext cx="5333610" cy="4000848"/>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Total Hardness Test</a:t>
            </a:r>
            <a:endParaRPr lang="en-US" sz="4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838200" y="1752600"/>
            <a:ext cx="7315200" cy="830997"/>
          </a:xfrm>
          <a:prstGeom prst="rect">
            <a:avLst/>
          </a:prstGeom>
          <a:noFill/>
        </p:spPr>
        <p:txBody>
          <a:bodyPr wrap="square" rtlCol="0">
            <a:spAutoFit/>
          </a:bodyPr>
          <a:lstStyle/>
          <a:p>
            <a:r>
              <a:rPr lang="en-US" sz="2400" dirty="0" smtClean="0"/>
              <a:t>1.  Label five beakers with their respective names.  2.  Put 10 </a:t>
            </a:r>
            <a:r>
              <a:rPr lang="en-US" sz="2400" dirty="0" err="1" smtClean="0"/>
              <a:t>mL</a:t>
            </a:r>
            <a:r>
              <a:rPr lang="en-US" sz="2400" dirty="0" smtClean="0"/>
              <a:t> of sample in their respective beakers.</a:t>
            </a:r>
            <a:endParaRPr lang="en-US" sz="2400" dirty="0"/>
          </a:p>
        </p:txBody>
      </p:sp>
      <p:pic>
        <p:nvPicPr>
          <p:cNvPr id="1026" name="Picture 2" descr="C:\Documents and Settings\HP_Owner\My Documents\My Pictures\High School OWD Kit\High School OWD Kit 035.jpg"/>
          <p:cNvPicPr>
            <a:picLocks noChangeAspect="1" noChangeArrowheads="1"/>
          </p:cNvPicPr>
          <p:nvPr/>
        </p:nvPicPr>
        <p:blipFill>
          <a:blip r:embed="rId4" cstate="print"/>
          <a:srcRect/>
          <a:stretch>
            <a:fillRect/>
          </a:stretch>
        </p:blipFill>
        <p:spPr bwMode="auto">
          <a:xfrm>
            <a:off x="1905000" y="2590800"/>
            <a:ext cx="5334000" cy="4001141"/>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2050" name="Picture 2" descr="C:\Documents and Settings\HP_Owner\My Documents\My Pictures\High School OWD Kit\High School OWD Kit 036.jpg"/>
          <p:cNvPicPr>
            <a:picLocks noChangeAspect="1" noChangeArrowheads="1"/>
          </p:cNvPicPr>
          <p:nvPr/>
        </p:nvPicPr>
        <p:blipFill>
          <a:blip r:embed="rId4" cstate="print"/>
          <a:srcRect/>
          <a:stretch>
            <a:fillRect/>
          </a:stretch>
        </p:blipFill>
        <p:spPr bwMode="auto">
          <a:xfrm>
            <a:off x="1828800" y="2590800"/>
            <a:ext cx="5347960" cy="4011612"/>
          </a:xfrm>
          <a:prstGeom prst="rect">
            <a:avLst/>
          </a:prstGeom>
          <a:noFill/>
        </p:spPr>
      </p:pic>
      <p:sp>
        <p:nvSpPr>
          <p:cNvPr id="7" name="TextBox 6"/>
          <p:cNvSpPr txBox="1"/>
          <p:nvPr/>
        </p:nvSpPr>
        <p:spPr>
          <a:xfrm>
            <a:off x="762000" y="2133600"/>
            <a:ext cx="7848600" cy="461665"/>
          </a:xfrm>
          <a:prstGeom prst="rect">
            <a:avLst/>
          </a:prstGeom>
          <a:noFill/>
        </p:spPr>
        <p:txBody>
          <a:bodyPr wrap="square" rtlCol="0">
            <a:spAutoFit/>
          </a:bodyPr>
          <a:lstStyle/>
          <a:p>
            <a:r>
              <a:rPr lang="en-US" sz="2400" dirty="0" smtClean="0"/>
              <a:t>3.  Dip one test strip in sample beaker for 3 seconds.</a:t>
            </a:r>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3075" name="Picture 3" descr="C:\Documents and Settings\HP_Owner\My Documents\My Pictures\High School OWD Kit\High School OWD Kit 039.jpg"/>
          <p:cNvPicPr>
            <a:picLocks noChangeAspect="1" noChangeArrowheads="1"/>
          </p:cNvPicPr>
          <p:nvPr/>
        </p:nvPicPr>
        <p:blipFill>
          <a:blip r:embed="rId4" cstate="print"/>
          <a:srcRect/>
          <a:stretch>
            <a:fillRect/>
          </a:stretch>
        </p:blipFill>
        <p:spPr bwMode="auto">
          <a:xfrm>
            <a:off x="1828800" y="2590800"/>
            <a:ext cx="5383938" cy="4038600"/>
          </a:xfrm>
          <a:prstGeom prst="rect">
            <a:avLst/>
          </a:prstGeom>
          <a:noFill/>
        </p:spPr>
      </p:pic>
      <p:sp>
        <p:nvSpPr>
          <p:cNvPr id="8" name="TextBox 7"/>
          <p:cNvSpPr txBox="1"/>
          <p:nvPr/>
        </p:nvSpPr>
        <p:spPr>
          <a:xfrm>
            <a:off x="381000" y="990600"/>
            <a:ext cx="8153400" cy="1569660"/>
          </a:xfrm>
          <a:prstGeom prst="rect">
            <a:avLst/>
          </a:prstGeom>
          <a:noFill/>
        </p:spPr>
        <p:txBody>
          <a:bodyPr wrap="square" rtlCol="0">
            <a:spAutoFit/>
          </a:bodyPr>
          <a:lstStyle/>
          <a:p>
            <a:r>
              <a:rPr lang="en-US" sz="1600" dirty="0" smtClean="0"/>
              <a:t>4.  Remove and immediately match to the closest </a:t>
            </a:r>
            <a:r>
              <a:rPr lang="en-US" sz="1600" dirty="0" err="1" smtClean="0"/>
              <a:t>colour</a:t>
            </a:r>
            <a:r>
              <a:rPr lang="en-US" sz="1600" dirty="0" smtClean="0"/>
              <a:t> on the </a:t>
            </a:r>
            <a:r>
              <a:rPr lang="en-US" sz="1600" dirty="0" err="1" smtClean="0"/>
              <a:t>colour</a:t>
            </a:r>
            <a:r>
              <a:rPr lang="en-US" sz="1600" dirty="0" smtClean="0"/>
              <a:t> chart that is located on the test strip packet.  </a:t>
            </a:r>
            <a:r>
              <a:rPr lang="en-US" sz="1600" dirty="0" err="1" smtClean="0"/>
              <a:t>Colour</a:t>
            </a:r>
            <a:r>
              <a:rPr lang="en-US" sz="1600" dirty="0" smtClean="0"/>
              <a:t> is </a:t>
            </a:r>
            <a:r>
              <a:rPr lang="en-US" sz="1600" b="1" dirty="0" smtClean="0"/>
              <a:t>only stable </a:t>
            </a:r>
            <a:r>
              <a:rPr lang="en-US" sz="1600" dirty="0" smtClean="0"/>
              <a:t>for </a:t>
            </a:r>
            <a:r>
              <a:rPr lang="en-US" sz="1600" b="1" dirty="0" smtClean="0"/>
              <a:t>1 minute</a:t>
            </a:r>
            <a:r>
              <a:rPr lang="en-US" sz="1600" dirty="0" smtClean="0"/>
              <a:t>.  5.  Read results as mg/L (parts per million), match with the best </a:t>
            </a:r>
            <a:r>
              <a:rPr lang="en-US" sz="1600" dirty="0" err="1" smtClean="0"/>
              <a:t>colour</a:t>
            </a:r>
            <a:r>
              <a:rPr lang="en-US" sz="1600" dirty="0" smtClean="0"/>
              <a:t> to determine the Total Hardness concentration. 6. Repeat steps 3 through 5 with the other </a:t>
            </a:r>
            <a:r>
              <a:rPr lang="en-US" sz="1600" smtClean="0"/>
              <a:t>water samples. </a:t>
            </a:r>
            <a:r>
              <a:rPr lang="en-US" sz="1600" b="1" dirty="0" smtClean="0"/>
              <a:t>Results:  </a:t>
            </a:r>
            <a:r>
              <a:rPr lang="en-US" sz="1600" dirty="0" smtClean="0"/>
              <a:t>The Saskatchewan Guideline Limit Sample (SGLS) for Total Hardness should give a result very close to the 800 mg/L guideline; this is a very high level of hardness and should only be encountered in untreated well water sources.</a:t>
            </a:r>
            <a:endParaRPr lang="en-US" sz="16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990600" y="2362200"/>
            <a:ext cx="7086600" cy="1323439"/>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Instructions for Group 3: Ammonium and </a:t>
            </a:r>
            <a:r>
              <a:rPr lang="en-US" sz="4000" dirty="0" err="1" smtClean="0"/>
              <a:t>Sulphate</a:t>
            </a:r>
            <a:endParaRPr lang="en-US" sz="40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Ammonium Test</a:t>
            </a:r>
            <a:endParaRPr lang="en-US" sz="4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838200" y="2133600"/>
            <a:ext cx="6858000" cy="461665"/>
          </a:xfrm>
          <a:prstGeom prst="rect">
            <a:avLst/>
          </a:prstGeom>
          <a:noFill/>
        </p:spPr>
        <p:txBody>
          <a:bodyPr wrap="square" rtlCol="0">
            <a:spAutoFit/>
          </a:bodyPr>
          <a:lstStyle/>
          <a:p>
            <a:r>
              <a:rPr lang="en-US" sz="2400" dirty="0" smtClean="0"/>
              <a:t>1.  Find the small triangle at the top of the cuvette.  </a:t>
            </a:r>
            <a:endParaRPr lang="en-US" sz="2400"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1111" r="43333"/>
          <a:stretch/>
        </p:blipFill>
        <p:spPr>
          <a:xfrm rot="5400000">
            <a:off x="2673819" y="2480861"/>
            <a:ext cx="3567760" cy="4405313"/>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371600"/>
            <a:ext cx="7543800" cy="1200329"/>
          </a:xfrm>
          <a:prstGeom prst="rect">
            <a:avLst/>
          </a:prstGeom>
          <a:noFill/>
        </p:spPr>
        <p:txBody>
          <a:bodyPr wrap="square" rtlCol="0">
            <a:spAutoFit/>
          </a:bodyPr>
          <a:lstStyle/>
          <a:p>
            <a:r>
              <a:rPr lang="en-US" sz="2400" dirty="0" smtClean="0"/>
              <a:t>1.  (Continued) Begin with the Urban Treated Water sample and pour the sample up to the bottom of the triangle.  2.  Pour the 4 </a:t>
            </a:r>
            <a:r>
              <a:rPr lang="en-US" sz="2400" dirty="0" err="1" smtClean="0"/>
              <a:t>mL</a:t>
            </a:r>
            <a:r>
              <a:rPr lang="en-US" sz="2400" dirty="0" smtClean="0"/>
              <a:t> of AEUL from the vial into the other </a:t>
            </a:r>
            <a:r>
              <a:rPr lang="en-US" sz="2400" dirty="0" err="1" smtClean="0"/>
              <a:t>cuvette</a:t>
            </a:r>
            <a:r>
              <a:rPr lang="en-US" sz="2400" dirty="0" smtClean="0"/>
              <a:t>.</a:t>
            </a:r>
            <a:endParaRPr lang="en-US" sz="2400"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3333" r="37778"/>
          <a:stretch/>
        </p:blipFill>
        <p:spPr>
          <a:xfrm rot="5400000">
            <a:off x="2636426" y="2422937"/>
            <a:ext cx="3642548" cy="41910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838200" y="1371600"/>
            <a:ext cx="7467600" cy="1200329"/>
          </a:xfrm>
          <a:prstGeom prst="rect">
            <a:avLst/>
          </a:prstGeom>
          <a:noFill/>
        </p:spPr>
        <p:txBody>
          <a:bodyPr wrap="square" rtlCol="0">
            <a:spAutoFit/>
          </a:bodyPr>
          <a:lstStyle/>
          <a:p>
            <a:r>
              <a:rPr lang="en-US" sz="2400" dirty="0" smtClean="0"/>
              <a:t>3.  Dip one Ammonia Reagent Strip into the Sample or AEUL for 40 seconds with a gentle, steady, up and down motion.  4.  Remove and discard the strip. </a:t>
            </a:r>
            <a:endParaRPr lang="en-US" sz="2400"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0000" r="40000"/>
          <a:stretch/>
        </p:blipFill>
        <p:spPr>
          <a:xfrm rot="5400000">
            <a:off x="2493433" y="2451630"/>
            <a:ext cx="3928533" cy="44196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905000"/>
            <a:ext cx="7391400" cy="707886"/>
          </a:xfrm>
          <a:prstGeom prst="rect">
            <a:avLst/>
          </a:prstGeom>
          <a:noFill/>
        </p:spPr>
        <p:txBody>
          <a:bodyPr wrap="square" rtlCol="0">
            <a:spAutoFit/>
          </a:bodyPr>
          <a:lstStyle/>
          <a:p>
            <a:pPr algn="ctr"/>
            <a:r>
              <a:rPr lang="en-US" sz="4000" dirty="0" smtClean="0"/>
              <a:t>Group 1:  Arsenic Alone</a:t>
            </a:r>
            <a:endParaRPr lang="en-US" sz="4000" dirty="0"/>
          </a:p>
        </p:txBody>
      </p:sp>
      <p:pic>
        <p:nvPicPr>
          <p:cNvPr id="3074" name="Picture 2" descr="C:\Documents and Settings\Administrator\My Documents\My Pictures\OWD\OWD 00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2590800"/>
            <a:ext cx="5282356" cy="39624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9218" name="Picture 2" descr="C:\Documents and Settings\HP_Owner\My Documents\My Pictures\High School OWD Kit\High School OWD Kit 051.jpg"/>
          <p:cNvPicPr>
            <a:picLocks noChangeAspect="1" noChangeArrowheads="1"/>
          </p:cNvPicPr>
          <p:nvPr/>
        </p:nvPicPr>
        <p:blipFill>
          <a:blip r:embed="rId4" cstate="print"/>
          <a:srcRect/>
          <a:stretch>
            <a:fillRect/>
          </a:stretch>
        </p:blipFill>
        <p:spPr bwMode="auto">
          <a:xfrm>
            <a:off x="1676400" y="2590800"/>
            <a:ext cx="5410200" cy="4058300"/>
          </a:xfrm>
          <a:prstGeom prst="rect">
            <a:avLst/>
          </a:prstGeom>
          <a:noFill/>
        </p:spPr>
      </p:pic>
      <p:sp>
        <p:nvSpPr>
          <p:cNvPr id="7" name="TextBox 6"/>
          <p:cNvSpPr txBox="1"/>
          <p:nvPr/>
        </p:nvSpPr>
        <p:spPr>
          <a:xfrm>
            <a:off x="762000" y="914400"/>
            <a:ext cx="7315200" cy="1631216"/>
          </a:xfrm>
          <a:prstGeom prst="rect">
            <a:avLst/>
          </a:prstGeom>
          <a:noFill/>
        </p:spPr>
        <p:txBody>
          <a:bodyPr wrap="square" rtlCol="0">
            <a:spAutoFit/>
          </a:bodyPr>
          <a:lstStyle/>
          <a:p>
            <a:r>
              <a:rPr lang="en-US" sz="1400" dirty="0" smtClean="0"/>
              <a:t>5.  After 5 minutes, match the </a:t>
            </a:r>
            <a:r>
              <a:rPr lang="en-US" sz="1400" dirty="0" err="1" smtClean="0"/>
              <a:t>colour</a:t>
            </a:r>
            <a:r>
              <a:rPr lang="en-US" sz="1400" dirty="0" smtClean="0"/>
              <a:t> by placing the vial on the white circles on the card.  View into the top of the vial to see which </a:t>
            </a:r>
            <a:r>
              <a:rPr lang="en-US" sz="1400" dirty="0" err="1" smtClean="0"/>
              <a:t>colour</a:t>
            </a:r>
            <a:r>
              <a:rPr lang="en-US" sz="1400" dirty="0" smtClean="0"/>
              <a:t> matches best.  A </a:t>
            </a:r>
            <a:r>
              <a:rPr lang="en-US" sz="1400" dirty="0" err="1" smtClean="0"/>
              <a:t>colour</a:t>
            </a:r>
            <a:r>
              <a:rPr lang="en-US" sz="1400" dirty="0" smtClean="0"/>
              <a:t> change from yellow (&lt; 0.1 mg/L) to shades of green indicates the presence of ammonia.  Use the </a:t>
            </a:r>
            <a:r>
              <a:rPr lang="en-US" sz="1400" dirty="0" err="1" smtClean="0"/>
              <a:t>colour</a:t>
            </a:r>
            <a:r>
              <a:rPr lang="en-US" sz="1400" dirty="0" smtClean="0"/>
              <a:t> chart to determine the ammonia concentration.  6.  Rinse out </a:t>
            </a:r>
            <a:r>
              <a:rPr lang="en-US" sz="1400" dirty="0" err="1" smtClean="0"/>
              <a:t>cuvettes</a:t>
            </a:r>
            <a:r>
              <a:rPr lang="en-US" sz="1400" dirty="0" smtClean="0"/>
              <a:t> with </a:t>
            </a:r>
            <a:r>
              <a:rPr lang="en-US" sz="1400" dirty="0" err="1" smtClean="0"/>
              <a:t>Deionized</a:t>
            </a:r>
            <a:r>
              <a:rPr lang="en-US" sz="1400" dirty="0" smtClean="0"/>
              <a:t> water, and repeat steps 2-5 for the remaining three samples.  </a:t>
            </a:r>
            <a:r>
              <a:rPr lang="en-US" sz="1400" b="1" dirty="0" smtClean="0"/>
              <a:t>Results:  </a:t>
            </a:r>
            <a:r>
              <a:rPr lang="en-US" sz="1400" dirty="0" smtClean="0"/>
              <a:t>Since there is no Canadian Drinking Water Guideline for Ammonia you will compare results to the European Union limit.  The standard should give a result very close to the 0.5 mg/L AEUL; if the </a:t>
            </a:r>
            <a:r>
              <a:rPr lang="en-US" sz="1400" dirty="0" err="1" smtClean="0"/>
              <a:t>colour</a:t>
            </a:r>
            <a:r>
              <a:rPr lang="en-US" sz="1400" dirty="0" smtClean="0"/>
              <a:t> is darker then it </a:t>
            </a:r>
            <a:r>
              <a:rPr lang="en-US" sz="1400" b="1" dirty="0" smtClean="0"/>
              <a:t>DOES NOT </a:t>
            </a:r>
            <a:r>
              <a:rPr lang="en-US" sz="1400" dirty="0" smtClean="0"/>
              <a:t>meet the guidelines.</a:t>
            </a:r>
            <a:r>
              <a:rPr lang="en-US" sz="1600" dirty="0" smtClean="0"/>
              <a:t> </a:t>
            </a:r>
            <a:endParaRPr lang="en-US" sz="16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Sulphate Test</a:t>
            </a:r>
            <a:endParaRPr lang="en-US" sz="4000" dirty="0"/>
          </a:p>
        </p:txBody>
      </p:sp>
    </p:spTree>
    <p:extLst>
      <p:ext uri="{BB962C8B-B14F-4D97-AF65-F5344CB8AC3E}">
        <p14:creationId xmlns:p14="http://schemas.microsoft.com/office/powerpoint/2010/main" val="41554643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4338" name="Picture 2" descr="C:\Documents and Settings\HP_Owner\My Documents\My Pictures\High School OWD Kit\High School OWD Kit 058.jpg"/>
          <p:cNvPicPr>
            <a:picLocks noChangeAspect="1" noChangeArrowheads="1"/>
          </p:cNvPicPr>
          <p:nvPr/>
        </p:nvPicPr>
        <p:blipFill>
          <a:blip r:embed="rId4" cstate="print"/>
          <a:srcRect/>
          <a:stretch>
            <a:fillRect/>
          </a:stretch>
        </p:blipFill>
        <p:spPr bwMode="auto">
          <a:xfrm>
            <a:off x="1752600" y="2590800"/>
            <a:ext cx="5343524" cy="4008284"/>
          </a:xfrm>
          <a:prstGeom prst="rect">
            <a:avLst/>
          </a:prstGeom>
          <a:noFill/>
        </p:spPr>
      </p:pic>
      <p:sp>
        <p:nvSpPr>
          <p:cNvPr id="7" name="TextBox 6"/>
          <p:cNvSpPr txBox="1"/>
          <p:nvPr/>
        </p:nvSpPr>
        <p:spPr>
          <a:xfrm>
            <a:off x="914400" y="762000"/>
            <a:ext cx="7086600" cy="1815882"/>
          </a:xfrm>
          <a:prstGeom prst="rect">
            <a:avLst/>
          </a:prstGeom>
          <a:noFill/>
        </p:spPr>
        <p:txBody>
          <a:bodyPr wrap="square" rtlCol="0">
            <a:spAutoFit/>
          </a:bodyPr>
          <a:lstStyle/>
          <a:p>
            <a:pPr marL="342900" indent="-342900">
              <a:buAutoNum type="arabicPeriod"/>
            </a:pPr>
            <a:r>
              <a:rPr lang="en-US" sz="1600" dirty="0" smtClean="0"/>
              <a:t>Label the 6 plastic cups with appropriate number and name:</a:t>
            </a:r>
          </a:p>
          <a:p>
            <a:pPr marL="342900" indent="-342900"/>
            <a:r>
              <a:rPr lang="en-US" sz="1600" dirty="0" smtClean="0"/>
              <a:t>       	#1 – Control (Deionized Water or DI)</a:t>
            </a:r>
            <a:br>
              <a:rPr lang="en-US" sz="1600" dirty="0" smtClean="0"/>
            </a:br>
            <a:r>
              <a:rPr lang="en-US" sz="1600" dirty="0" smtClean="0"/>
              <a:t>#2 – Urban treated water</a:t>
            </a:r>
            <a:br>
              <a:rPr lang="en-US" sz="1600" dirty="0" smtClean="0"/>
            </a:br>
            <a:r>
              <a:rPr lang="en-US" sz="1600" dirty="0" smtClean="0"/>
              <a:t>#3 – Rural (Aboriginal and/or non-Aboriginal community) treated water</a:t>
            </a:r>
            <a:br>
              <a:rPr lang="en-US" sz="1600" dirty="0" smtClean="0"/>
            </a:br>
            <a:r>
              <a:rPr lang="en-US" sz="1600" dirty="0" smtClean="0"/>
              <a:t>#4 – Untreated raw source water</a:t>
            </a:r>
            <a:br>
              <a:rPr lang="en-US" sz="1600" dirty="0" smtClean="0"/>
            </a:br>
            <a:r>
              <a:rPr lang="en-US" sz="1600" dirty="0" smtClean="0"/>
              <a:t>#5 – Local community treated water</a:t>
            </a:r>
          </a:p>
          <a:p>
            <a:pPr marL="342900" indent="-342900"/>
            <a:r>
              <a:rPr lang="en-US" sz="1600" dirty="0"/>
              <a:t>	</a:t>
            </a:r>
            <a:r>
              <a:rPr lang="en-US" sz="1600" dirty="0" smtClean="0"/>
              <a:t>#6 </a:t>
            </a:r>
            <a:r>
              <a:rPr lang="en-US" sz="1600" dirty="0"/>
              <a:t>– Canadian Guideline Limit Sample (CGLS)</a:t>
            </a:r>
          </a:p>
        </p:txBody>
      </p:sp>
    </p:spTree>
    <p:extLst>
      <p:ext uri="{BB962C8B-B14F-4D97-AF65-F5344CB8AC3E}">
        <p14:creationId xmlns:p14="http://schemas.microsoft.com/office/powerpoint/2010/main" val="23416998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5362" name="Picture 2" descr="C:\Documents and Settings\HP_Owner\My Documents\My Pictures\Pipette\Pipette.jpg"/>
          <p:cNvPicPr>
            <a:picLocks noChangeAspect="1" noChangeArrowheads="1"/>
          </p:cNvPicPr>
          <p:nvPr/>
        </p:nvPicPr>
        <p:blipFill>
          <a:blip r:embed="rId4" cstate="print"/>
          <a:srcRect/>
          <a:stretch>
            <a:fillRect/>
          </a:stretch>
        </p:blipFill>
        <p:spPr bwMode="auto">
          <a:xfrm>
            <a:off x="1752600" y="2590800"/>
            <a:ext cx="5334000" cy="4001140"/>
          </a:xfrm>
          <a:prstGeom prst="rect">
            <a:avLst/>
          </a:prstGeom>
          <a:noFill/>
        </p:spPr>
      </p:pic>
      <p:sp>
        <p:nvSpPr>
          <p:cNvPr id="7" name="TextBox 6"/>
          <p:cNvSpPr txBox="1"/>
          <p:nvPr/>
        </p:nvSpPr>
        <p:spPr>
          <a:xfrm>
            <a:off x="685800" y="838200"/>
            <a:ext cx="7467600" cy="1754326"/>
          </a:xfrm>
          <a:prstGeom prst="rect">
            <a:avLst/>
          </a:prstGeom>
          <a:noFill/>
        </p:spPr>
        <p:txBody>
          <a:bodyPr wrap="square" rtlCol="0">
            <a:spAutoFit/>
          </a:bodyPr>
          <a:lstStyle/>
          <a:p>
            <a:r>
              <a:rPr lang="en-US" dirty="0" smtClean="0"/>
              <a:t>2.  Label the 5 pipettes as follows:</a:t>
            </a:r>
            <a:br>
              <a:rPr lang="en-US" dirty="0" smtClean="0"/>
            </a:br>
            <a:r>
              <a:rPr lang="en-US" dirty="0" smtClean="0"/>
              <a:t>      #1 – Control (</a:t>
            </a:r>
            <a:r>
              <a:rPr lang="en-US" dirty="0" err="1" smtClean="0"/>
              <a:t>Deionized</a:t>
            </a:r>
            <a:r>
              <a:rPr lang="en-US" dirty="0" smtClean="0"/>
              <a:t> Water or DI)</a:t>
            </a:r>
            <a:br>
              <a:rPr lang="en-US" dirty="0" smtClean="0"/>
            </a:br>
            <a:r>
              <a:rPr lang="en-US" dirty="0" smtClean="0"/>
              <a:t>      #2 – Urban treated water</a:t>
            </a:r>
            <a:br>
              <a:rPr lang="en-US" dirty="0" smtClean="0"/>
            </a:br>
            <a:r>
              <a:rPr lang="en-US" dirty="0" smtClean="0"/>
              <a:t>      #3 – Rural treated water</a:t>
            </a:r>
            <a:br>
              <a:rPr lang="en-US" dirty="0" smtClean="0"/>
            </a:br>
            <a:r>
              <a:rPr lang="en-US" dirty="0" smtClean="0"/>
              <a:t>      #4 – Untreated raw water</a:t>
            </a:r>
            <a:br>
              <a:rPr lang="en-US" dirty="0" smtClean="0"/>
            </a:br>
            <a:r>
              <a:rPr lang="en-US" dirty="0" smtClean="0"/>
              <a:t>      #5 – Local community treated water</a:t>
            </a:r>
            <a:endParaRPr lang="en-US" dirty="0"/>
          </a:p>
        </p:txBody>
      </p:sp>
    </p:spTree>
    <p:extLst>
      <p:ext uri="{BB962C8B-B14F-4D97-AF65-F5344CB8AC3E}">
        <p14:creationId xmlns:p14="http://schemas.microsoft.com/office/powerpoint/2010/main" val="30054086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6386" name="Picture 2" descr="C:\Documents and Settings\HP_Owner\My Documents\My Pictures\High School OWD Kit\High School OWD Kit 057.jpg"/>
          <p:cNvPicPr>
            <a:picLocks noChangeAspect="1" noChangeArrowheads="1"/>
          </p:cNvPicPr>
          <p:nvPr/>
        </p:nvPicPr>
        <p:blipFill>
          <a:blip r:embed="rId4" cstate="print"/>
          <a:srcRect/>
          <a:stretch>
            <a:fillRect/>
          </a:stretch>
        </p:blipFill>
        <p:spPr bwMode="auto">
          <a:xfrm>
            <a:off x="1828800" y="2590800"/>
            <a:ext cx="5334000" cy="4001140"/>
          </a:xfrm>
          <a:prstGeom prst="rect">
            <a:avLst/>
          </a:prstGeom>
          <a:noFill/>
        </p:spPr>
      </p:pic>
      <p:sp>
        <p:nvSpPr>
          <p:cNvPr id="7" name="TextBox 6"/>
          <p:cNvSpPr txBox="1"/>
          <p:nvPr/>
        </p:nvSpPr>
        <p:spPr>
          <a:xfrm>
            <a:off x="762000" y="1752600"/>
            <a:ext cx="7543800" cy="830997"/>
          </a:xfrm>
          <a:prstGeom prst="rect">
            <a:avLst/>
          </a:prstGeom>
          <a:noFill/>
        </p:spPr>
        <p:txBody>
          <a:bodyPr wrap="square" rtlCol="0">
            <a:spAutoFit/>
          </a:bodyPr>
          <a:lstStyle/>
          <a:p>
            <a:r>
              <a:rPr lang="en-US" sz="2400" dirty="0" smtClean="0"/>
              <a:t>3.  Using a graduated cylinder, measure out 25 </a:t>
            </a:r>
            <a:r>
              <a:rPr lang="en-US" sz="2400" dirty="0" err="1" smtClean="0"/>
              <a:t>mL</a:t>
            </a:r>
            <a:r>
              <a:rPr lang="en-US" sz="2400" dirty="0" smtClean="0"/>
              <a:t> of </a:t>
            </a:r>
            <a:r>
              <a:rPr lang="en-US" sz="2400" dirty="0" err="1" smtClean="0"/>
              <a:t>Deionized</a:t>
            </a:r>
            <a:r>
              <a:rPr lang="en-US" sz="2400" dirty="0" smtClean="0"/>
              <a:t> Water to each of the 6 cups.</a:t>
            </a:r>
            <a:endParaRPr lang="en-US" sz="2400" dirty="0"/>
          </a:p>
        </p:txBody>
      </p:sp>
    </p:spTree>
    <p:extLst>
      <p:ext uri="{BB962C8B-B14F-4D97-AF65-F5344CB8AC3E}">
        <p14:creationId xmlns:p14="http://schemas.microsoft.com/office/powerpoint/2010/main" val="15768258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7410" name="Picture 2" descr="C:\Documents and Settings\HP_Owner\My Documents\My Pictures\High School OWD Kit\High School OWD Kit 059.jpg"/>
          <p:cNvPicPr>
            <a:picLocks noChangeAspect="1" noChangeArrowheads="1"/>
          </p:cNvPicPr>
          <p:nvPr/>
        </p:nvPicPr>
        <p:blipFill>
          <a:blip r:embed="rId4" cstate="print"/>
          <a:srcRect/>
          <a:stretch>
            <a:fillRect/>
          </a:stretch>
        </p:blipFill>
        <p:spPr bwMode="auto">
          <a:xfrm>
            <a:off x="1752600" y="2590800"/>
            <a:ext cx="5324475" cy="3993996"/>
          </a:xfrm>
          <a:prstGeom prst="rect">
            <a:avLst/>
          </a:prstGeom>
          <a:noFill/>
        </p:spPr>
      </p:pic>
      <p:sp>
        <p:nvSpPr>
          <p:cNvPr id="8" name="TextBox 7"/>
          <p:cNvSpPr txBox="1"/>
          <p:nvPr/>
        </p:nvSpPr>
        <p:spPr>
          <a:xfrm>
            <a:off x="762000" y="1752600"/>
            <a:ext cx="7391400" cy="830997"/>
          </a:xfrm>
          <a:prstGeom prst="rect">
            <a:avLst/>
          </a:prstGeom>
          <a:noFill/>
        </p:spPr>
        <p:txBody>
          <a:bodyPr wrap="square" rtlCol="0">
            <a:spAutoFit/>
          </a:bodyPr>
          <a:lstStyle/>
          <a:p>
            <a:r>
              <a:rPr lang="en-US" sz="2400" dirty="0" smtClean="0"/>
              <a:t>4.  To the #1 cup, add 2 </a:t>
            </a:r>
            <a:r>
              <a:rPr lang="en-US" sz="2400" dirty="0" err="1" smtClean="0"/>
              <a:t>mL</a:t>
            </a:r>
            <a:r>
              <a:rPr lang="en-US" sz="2400" dirty="0" smtClean="0"/>
              <a:t> of </a:t>
            </a:r>
            <a:r>
              <a:rPr lang="en-US" sz="2400" dirty="0" err="1" smtClean="0"/>
              <a:t>Deionized</a:t>
            </a:r>
            <a:r>
              <a:rPr lang="en-US" sz="2400" dirty="0" smtClean="0"/>
              <a:t> Water using the pipette labeled #1 or DI.</a:t>
            </a:r>
            <a:endParaRPr lang="en-US" sz="2400" dirty="0"/>
          </a:p>
        </p:txBody>
      </p:sp>
    </p:spTree>
    <p:extLst>
      <p:ext uri="{BB962C8B-B14F-4D97-AF65-F5344CB8AC3E}">
        <p14:creationId xmlns:p14="http://schemas.microsoft.com/office/powerpoint/2010/main" val="36263231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8434" name="Picture 2" descr="C:\Documents and Settings\HP_Owner\My Documents\My Pictures\High School OWD Kit\High School OWD Kit 060.jpg"/>
          <p:cNvPicPr>
            <a:picLocks noChangeAspect="1" noChangeArrowheads="1"/>
          </p:cNvPicPr>
          <p:nvPr/>
        </p:nvPicPr>
        <p:blipFill>
          <a:blip r:embed="rId4" cstate="print"/>
          <a:srcRect/>
          <a:stretch>
            <a:fillRect/>
          </a:stretch>
        </p:blipFill>
        <p:spPr bwMode="auto">
          <a:xfrm>
            <a:off x="1828800" y="2590800"/>
            <a:ext cx="5334000" cy="4001141"/>
          </a:xfrm>
          <a:prstGeom prst="rect">
            <a:avLst/>
          </a:prstGeom>
          <a:noFill/>
        </p:spPr>
      </p:pic>
      <p:sp>
        <p:nvSpPr>
          <p:cNvPr id="7" name="TextBox 6"/>
          <p:cNvSpPr txBox="1"/>
          <p:nvPr/>
        </p:nvSpPr>
        <p:spPr>
          <a:xfrm>
            <a:off x="838200" y="1752600"/>
            <a:ext cx="7315200" cy="830997"/>
          </a:xfrm>
          <a:prstGeom prst="rect">
            <a:avLst/>
          </a:prstGeom>
          <a:noFill/>
        </p:spPr>
        <p:txBody>
          <a:bodyPr wrap="square" rtlCol="0">
            <a:spAutoFit/>
          </a:bodyPr>
          <a:lstStyle/>
          <a:p>
            <a:r>
              <a:rPr lang="en-US" sz="2400" dirty="0" smtClean="0"/>
              <a:t>5.  To the #1 cup, add contents of one of the Sulphate Reagent #1 tubes.</a:t>
            </a:r>
            <a:endParaRPr lang="en-US" sz="2400" dirty="0"/>
          </a:p>
        </p:txBody>
      </p:sp>
    </p:spTree>
    <p:extLst>
      <p:ext uri="{BB962C8B-B14F-4D97-AF65-F5344CB8AC3E}">
        <p14:creationId xmlns:p14="http://schemas.microsoft.com/office/powerpoint/2010/main" val="29483432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9458" name="Picture 2" descr="C:\Documents and Settings\HP_Owner\My Documents\My Pictures\High School OWD Kit\High School OWD Kit 061.jpg"/>
          <p:cNvPicPr>
            <a:picLocks noChangeAspect="1" noChangeArrowheads="1"/>
          </p:cNvPicPr>
          <p:nvPr/>
        </p:nvPicPr>
        <p:blipFill>
          <a:blip r:embed="rId4" cstate="print"/>
          <a:srcRect/>
          <a:stretch>
            <a:fillRect/>
          </a:stretch>
        </p:blipFill>
        <p:spPr bwMode="auto">
          <a:xfrm>
            <a:off x="1828800" y="2590800"/>
            <a:ext cx="5334000" cy="4001140"/>
          </a:xfrm>
          <a:prstGeom prst="rect">
            <a:avLst/>
          </a:prstGeom>
          <a:noFill/>
        </p:spPr>
      </p:pic>
      <p:sp>
        <p:nvSpPr>
          <p:cNvPr id="7" name="TextBox 6"/>
          <p:cNvSpPr txBox="1"/>
          <p:nvPr/>
        </p:nvSpPr>
        <p:spPr>
          <a:xfrm>
            <a:off x="838200" y="1752600"/>
            <a:ext cx="7391400" cy="830997"/>
          </a:xfrm>
          <a:prstGeom prst="rect">
            <a:avLst/>
          </a:prstGeom>
          <a:noFill/>
        </p:spPr>
        <p:txBody>
          <a:bodyPr wrap="square" rtlCol="0">
            <a:spAutoFit/>
          </a:bodyPr>
          <a:lstStyle/>
          <a:p>
            <a:r>
              <a:rPr lang="en-US" sz="2400" dirty="0" smtClean="0"/>
              <a:t>6.  To the #1 cup while swirling, add contents of one of the Sulphate Reagent #2 tubes.  </a:t>
            </a:r>
            <a:endParaRPr lang="en-US" sz="2400" dirty="0"/>
          </a:p>
        </p:txBody>
      </p:sp>
    </p:spTree>
    <p:extLst>
      <p:ext uri="{BB962C8B-B14F-4D97-AF65-F5344CB8AC3E}">
        <p14:creationId xmlns:p14="http://schemas.microsoft.com/office/powerpoint/2010/main" val="5106480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20482" name="Picture 2" descr="C:\Documents and Settings\HP_Owner\My Documents\My Pictures\High School OWD Kit\High School OWD Kit 062.jpg"/>
          <p:cNvPicPr>
            <a:picLocks noChangeAspect="1" noChangeArrowheads="1"/>
          </p:cNvPicPr>
          <p:nvPr/>
        </p:nvPicPr>
        <p:blipFill>
          <a:blip r:embed="rId4" cstate="print"/>
          <a:srcRect/>
          <a:stretch>
            <a:fillRect/>
          </a:stretch>
        </p:blipFill>
        <p:spPr bwMode="auto">
          <a:xfrm>
            <a:off x="1828800" y="2590800"/>
            <a:ext cx="5354637" cy="4016621"/>
          </a:xfrm>
          <a:prstGeom prst="rect">
            <a:avLst/>
          </a:prstGeom>
          <a:noFill/>
        </p:spPr>
      </p:pic>
      <p:sp>
        <p:nvSpPr>
          <p:cNvPr id="7" name="TextBox 6"/>
          <p:cNvSpPr txBox="1"/>
          <p:nvPr/>
        </p:nvSpPr>
        <p:spPr>
          <a:xfrm>
            <a:off x="838200" y="1752600"/>
            <a:ext cx="7315200" cy="830997"/>
          </a:xfrm>
          <a:prstGeom prst="rect">
            <a:avLst/>
          </a:prstGeom>
          <a:noFill/>
        </p:spPr>
        <p:txBody>
          <a:bodyPr wrap="square" rtlCol="0">
            <a:spAutoFit/>
          </a:bodyPr>
          <a:lstStyle/>
          <a:p>
            <a:r>
              <a:rPr lang="en-US" sz="2400" dirty="0" smtClean="0"/>
              <a:t>6.  (Continued) Continue swirling for 1 minute and then set the cup aside.</a:t>
            </a:r>
            <a:endParaRPr lang="en-US" sz="2400" dirty="0"/>
          </a:p>
        </p:txBody>
      </p:sp>
    </p:spTree>
    <p:extLst>
      <p:ext uri="{BB962C8B-B14F-4D97-AF65-F5344CB8AC3E}">
        <p14:creationId xmlns:p14="http://schemas.microsoft.com/office/powerpoint/2010/main" val="42589976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21506" name="Picture 2" descr="C:\Documents and Settings\HP_Owner\My Documents\My Pictures\High School OWD Kit\High School OWD Kit 063.jpg"/>
          <p:cNvPicPr>
            <a:picLocks noChangeAspect="1" noChangeArrowheads="1"/>
          </p:cNvPicPr>
          <p:nvPr/>
        </p:nvPicPr>
        <p:blipFill>
          <a:blip r:embed="rId4" cstate="print"/>
          <a:srcRect/>
          <a:stretch>
            <a:fillRect/>
          </a:stretch>
        </p:blipFill>
        <p:spPr bwMode="auto">
          <a:xfrm>
            <a:off x="1828800" y="2590800"/>
            <a:ext cx="5348238" cy="4011821"/>
          </a:xfrm>
          <a:prstGeom prst="rect">
            <a:avLst/>
          </a:prstGeom>
          <a:noFill/>
        </p:spPr>
      </p:pic>
      <p:sp>
        <p:nvSpPr>
          <p:cNvPr id="7" name="TextBox 6"/>
          <p:cNvSpPr txBox="1"/>
          <p:nvPr/>
        </p:nvSpPr>
        <p:spPr>
          <a:xfrm>
            <a:off x="838200" y="1143000"/>
            <a:ext cx="7391400" cy="1384995"/>
          </a:xfrm>
          <a:prstGeom prst="rect">
            <a:avLst/>
          </a:prstGeom>
          <a:noFill/>
        </p:spPr>
        <p:txBody>
          <a:bodyPr wrap="square" rtlCol="0">
            <a:spAutoFit/>
          </a:bodyPr>
          <a:lstStyle/>
          <a:p>
            <a:r>
              <a:rPr lang="en-US" sz="1400" dirty="0" smtClean="0"/>
              <a:t>7.  To the #6 cup, add the 2 mL tube of Sulphate CGLS.  8.  To the #6 cup, add contents of one of the Sulphate Reagent #1 tubes.  9.  To the #6 cup while swirling, add contents of one of the Sulphate Reagent #2 tubes.  Continue swirling for 1 minute and then set the cup aside.  10.  Repeat steps 4-6 for cups #2 to #5.  </a:t>
            </a:r>
            <a:r>
              <a:rPr lang="en-US" sz="1400" u="sng" dirty="0" smtClean="0"/>
              <a:t>Make sure to add the appropriate 2 </a:t>
            </a:r>
            <a:r>
              <a:rPr lang="en-US" sz="1400" u="sng" dirty="0" err="1" smtClean="0"/>
              <a:t>mL</a:t>
            </a:r>
            <a:r>
              <a:rPr lang="en-US" sz="1400" u="sng" dirty="0" smtClean="0"/>
              <a:t> water sample with the appropriate labeled pipette to the matching cup (for example:  you will add 2 </a:t>
            </a:r>
            <a:r>
              <a:rPr lang="en-US" sz="1400" u="sng" dirty="0" err="1" smtClean="0"/>
              <a:t>mL</a:t>
            </a:r>
            <a:r>
              <a:rPr lang="en-US" sz="1400" u="sng" dirty="0" smtClean="0"/>
              <a:t> of Urban treated water with the pipette labeled #2 to the cup </a:t>
            </a:r>
            <a:r>
              <a:rPr lang="en-US" sz="1400" u="sng" smtClean="0"/>
              <a:t>labeled #2 </a:t>
            </a:r>
            <a:r>
              <a:rPr lang="en-US" sz="1400" u="sng" dirty="0" smtClean="0"/>
              <a:t>– Urban treated water; and so on.)</a:t>
            </a:r>
            <a:endParaRPr lang="en-US" sz="1400" dirty="0"/>
          </a:p>
        </p:txBody>
      </p:sp>
    </p:spTree>
    <p:extLst>
      <p:ext uri="{BB962C8B-B14F-4D97-AF65-F5344CB8AC3E}">
        <p14:creationId xmlns:p14="http://schemas.microsoft.com/office/powerpoint/2010/main" val="3179591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838200" y="1295400"/>
            <a:ext cx="7391400" cy="1323439"/>
          </a:xfrm>
          <a:prstGeom prst="rect">
            <a:avLst/>
          </a:prstGeom>
          <a:noFill/>
        </p:spPr>
        <p:txBody>
          <a:bodyPr wrap="square" rtlCol="0">
            <a:spAutoFit/>
          </a:bodyPr>
          <a:lstStyle/>
          <a:p>
            <a:pPr algn="ctr"/>
            <a:r>
              <a:rPr lang="en-US" sz="4000" dirty="0" smtClean="0"/>
              <a:t>Group 2:  Alkalinity, Copper, Manganese, and Total Hardness</a:t>
            </a:r>
            <a:endParaRPr lang="en-US" sz="4000" dirty="0"/>
          </a:p>
        </p:txBody>
      </p:sp>
      <p:pic>
        <p:nvPicPr>
          <p:cNvPr id="4101" name="Picture 5" descr="C:\Documents and Settings\Administrator\My Documents\My Pictures\OWD\OWD 00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0" y="2590800"/>
            <a:ext cx="3048000" cy="4063351"/>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22530" name="Picture 2" descr="C:\Documents and Settings\HP_Owner\My Documents\My Pictures\High School OWD Kit\High School OWD Kit 064.jpg"/>
          <p:cNvPicPr>
            <a:picLocks noChangeAspect="1" noChangeArrowheads="1"/>
          </p:cNvPicPr>
          <p:nvPr/>
        </p:nvPicPr>
        <p:blipFill>
          <a:blip r:embed="rId4" cstate="print"/>
          <a:srcRect/>
          <a:stretch>
            <a:fillRect/>
          </a:stretch>
        </p:blipFill>
        <p:spPr bwMode="auto">
          <a:xfrm>
            <a:off x="1752600" y="2590800"/>
            <a:ext cx="5334000" cy="4001140"/>
          </a:xfrm>
          <a:prstGeom prst="rect">
            <a:avLst/>
          </a:prstGeom>
          <a:noFill/>
        </p:spPr>
      </p:pic>
      <p:sp>
        <p:nvSpPr>
          <p:cNvPr id="7" name="TextBox 6"/>
          <p:cNvSpPr txBox="1"/>
          <p:nvPr/>
        </p:nvSpPr>
        <p:spPr>
          <a:xfrm>
            <a:off x="762000" y="914400"/>
            <a:ext cx="7467600" cy="1661993"/>
          </a:xfrm>
          <a:prstGeom prst="rect">
            <a:avLst/>
          </a:prstGeom>
          <a:noFill/>
        </p:spPr>
        <p:txBody>
          <a:bodyPr wrap="square" rtlCol="0">
            <a:spAutoFit/>
          </a:bodyPr>
          <a:lstStyle/>
          <a:p>
            <a:r>
              <a:rPr lang="en-US" sz="1700" dirty="0" smtClean="0"/>
              <a:t>11.  Determine the cloudiness of the cups relative to the </a:t>
            </a:r>
            <a:r>
              <a:rPr lang="en-US" sz="1700" b="1" dirty="0" smtClean="0"/>
              <a:t>CGLS</a:t>
            </a:r>
            <a:r>
              <a:rPr lang="en-US" sz="1700" dirty="0" smtClean="0"/>
              <a:t> and record the results, i.e. Is it less or more cloudy than?  </a:t>
            </a:r>
            <a:r>
              <a:rPr lang="en-US" sz="1700" b="1" dirty="0" smtClean="0"/>
              <a:t>Results:  </a:t>
            </a:r>
            <a:r>
              <a:rPr lang="en-US" sz="1700" dirty="0" smtClean="0"/>
              <a:t>The </a:t>
            </a:r>
            <a:r>
              <a:rPr lang="en-US" sz="1700" b="1" dirty="0" smtClean="0"/>
              <a:t>CGLS </a:t>
            </a:r>
            <a:r>
              <a:rPr lang="en-US" sz="1700" dirty="0" smtClean="0"/>
              <a:t>should be cloudy.  The water sample may or may not be cloudy.  If the water sample is less cloudy than the CGLS cup, then it passes the Guidelines for Canadian Drinking Water Quality guideline for sulphate, which is 500 mg/L.  The Control should not have any cloudiness present.</a:t>
            </a:r>
            <a:endParaRPr lang="en-US" sz="1700" b="1" dirty="0"/>
          </a:p>
        </p:txBody>
      </p:sp>
    </p:spTree>
    <p:extLst>
      <p:ext uri="{BB962C8B-B14F-4D97-AF65-F5344CB8AC3E}">
        <p14:creationId xmlns:p14="http://schemas.microsoft.com/office/powerpoint/2010/main" val="12621473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1938992"/>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Instructions for Group 4: Colour, Nitrate, Total Chlorine, Iron and pH</a:t>
            </a:r>
            <a:endParaRPr lang="en-US" sz="40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err="1" smtClean="0"/>
              <a:t>Colour</a:t>
            </a:r>
            <a:r>
              <a:rPr lang="en-US" sz="4000" dirty="0" smtClean="0"/>
              <a:t> Test</a:t>
            </a:r>
            <a:endParaRPr lang="en-US" sz="40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14400" y="1066800"/>
            <a:ext cx="7162800" cy="1569660"/>
          </a:xfrm>
          <a:prstGeom prst="rect">
            <a:avLst/>
          </a:prstGeom>
          <a:noFill/>
        </p:spPr>
        <p:txBody>
          <a:bodyPr wrap="square" rtlCol="0">
            <a:spAutoFit/>
          </a:bodyPr>
          <a:lstStyle/>
          <a:p>
            <a:r>
              <a:rPr lang="en-US" sz="2400" dirty="0" smtClean="0"/>
              <a:t>1.  Label the test tubes with their number and appropriate name; #1 Control, #2 Canadian Guideline, and #3, #4, #5, #6.  2.  Pour the 50 </a:t>
            </a:r>
            <a:r>
              <a:rPr lang="en-US" sz="2400" dirty="0" err="1" smtClean="0"/>
              <a:t>mL</a:t>
            </a:r>
            <a:r>
              <a:rPr lang="en-US" sz="2400" dirty="0" smtClean="0"/>
              <a:t> of Canadian Guideline into the #2 test tube.</a:t>
            </a:r>
            <a:endParaRPr lang="en-US" sz="2400" dirty="0"/>
          </a:p>
        </p:txBody>
      </p:sp>
      <p:pic>
        <p:nvPicPr>
          <p:cNvPr id="24578" name="Picture 2" descr="C:\Documents and Settings\HP_Owner\My Documents\My Pictures\High School OWD Kit\High School OWD Kit 065.jpg"/>
          <p:cNvPicPr>
            <a:picLocks noChangeAspect="1" noChangeArrowheads="1"/>
          </p:cNvPicPr>
          <p:nvPr/>
        </p:nvPicPr>
        <p:blipFill>
          <a:blip r:embed="rId4" cstate="print"/>
          <a:srcRect/>
          <a:stretch>
            <a:fillRect/>
          </a:stretch>
        </p:blipFill>
        <p:spPr bwMode="auto">
          <a:xfrm>
            <a:off x="1752600" y="2590800"/>
            <a:ext cx="5351462" cy="4014239"/>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066800"/>
            <a:ext cx="7391400" cy="1569660"/>
          </a:xfrm>
          <a:prstGeom prst="rect">
            <a:avLst/>
          </a:prstGeom>
          <a:noFill/>
        </p:spPr>
        <p:txBody>
          <a:bodyPr wrap="square" rtlCol="0">
            <a:spAutoFit/>
          </a:bodyPr>
          <a:lstStyle/>
          <a:p>
            <a:r>
              <a:rPr lang="en-US" sz="2400" dirty="0" smtClean="0"/>
              <a:t>3.  Fill the #1 Control test tube with the </a:t>
            </a:r>
            <a:r>
              <a:rPr lang="en-US" sz="2400" dirty="0" err="1" smtClean="0"/>
              <a:t>deionized</a:t>
            </a:r>
            <a:r>
              <a:rPr lang="en-US" sz="2400" dirty="0" smtClean="0"/>
              <a:t> water to the same level as the #2 test tube.  4.  Fill the #3 Sample test tube with sample water to the same level as the #2 Canadian Guideline test tube.   </a:t>
            </a:r>
            <a:endParaRPr lang="en-US" sz="2400" dirty="0"/>
          </a:p>
        </p:txBody>
      </p:sp>
      <p:pic>
        <p:nvPicPr>
          <p:cNvPr id="25602" name="Picture 2" descr="C:\Documents and Settings\HP_Owner\My Documents\My Pictures\High School OWD Kit\High School OWD Kit 066.jpg"/>
          <p:cNvPicPr>
            <a:picLocks noChangeAspect="1" noChangeArrowheads="1"/>
          </p:cNvPicPr>
          <p:nvPr/>
        </p:nvPicPr>
        <p:blipFill>
          <a:blip r:embed="rId4" cstate="print"/>
          <a:srcRect/>
          <a:stretch>
            <a:fillRect/>
          </a:stretch>
        </p:blipFill>
        <p:spPr bwMode="auto">
          <a:xfrm>
            <a:off x="1752600" y="2590800"/>
            <a:ext cx="5334000" cy="400114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26626" name="Picture 2" descr="C:\Documents and Settings\HP_Owner\My Documents\My Pictures\High School OWD Kit\High School OWD Kit 067.jpg"/>
          <p:cNvPicPr>
            <a:picLocks noChangeAspect="1" noChangeArrowheads="1"/>
          </p:cNvPicPr>
          <p:nvPr/>
        </p:nvPicPr>
        <p:blipFill>
          <a:blip r:embed="rId4" cstate="print"/>
          <a:srcRect/>
          <a:stretch>
            <a:fillRect/>
          </a:stretch>
        </p:blipFill>
        <p:spPr bwMode="auto">
          <a:xfrm>
            <a:off x="1752600" y="2590800"/>
            <a:ext cx="5410199" cy="4058299"/>
          </a:xfrm>
          <a:prstGeom prst="rect">
            <a:avLst/>
          </a:prstGeom>
          <a:noFill/>
        </p:spPr>
      </p:pic>
      <p:sp>
        <p:nvSpPr>
          <p:cNvPr id="7" name="TextBox 6"/>
          <p:cNvSpPr txBox="1"/>
          <p:nvPr/>
        </p:nvSpPr>
        <p:spPr>
          <a:xfrm>
            <a:off x="762000" y="990600"/>
            <a:ext cx="7620000" cy="1600438"/>
          </a:xfrm>
          <a:prstGeom prst="rect">
            <a:avLst/>
          </a:prstGeom>
          <a:noFill/>
        </p:spPr>
        <p:txBody>
          <a:bodyPr wrap="square" rtlCol="0">
            <a:spAutoFit/>
          </a:bodyPr>
          <a:lstStyle/>
          <a:p>
            <a:r>
              <a:rPr lang="en-US" sz="1400" dirty="0" smtClean="0"/>
              <a:t>5.  Hold the #3 sample test tube between the #1 and #2 tubes over a white piece of paper.  6.  View the test tubes from above:  Is the </a:t>
            </a:r>
            <a:r>
              <a:rPr lang="en-US" sz="1400" dirty="0" err="1" smtClean="0"/>
              <a:t>colour</a:t>
            </a:r>
            <a:r>
              <a:rPr lang="en-US" sz="1400" dirty="0" smtClean="0"/>
              <a:t> of the #3 Sample lighter or darker than the </a:t>
            </a:r>
            <a:r>
              <a:rPr lang="en-US" sz="1400" dirty="0" err="1" smtClean="0"/>
              <a:t>colour</a:t>
            </a:r>
            <a:r>
              <a:rPr lang="en-US" sz="1400" dirty="0" smtClean="0"/>
              <a:t> of the #2 Canadian Guideline Sample?  7.  Record the results.  8.  Repeat steps 4-6 with the remaining samples (#4, 5, and 6).  </a:t>
            </a:r>
            <a:r>
              <a:rPr lang="en-US" sz="1400" b="1" dirty="0" smtClean="0"/>
              <a:t>Results:  </a:t>
            </a:r>
            <a:r>
              <a:rPr lang="en-US" sz="1400" dirty="0" smtClean="0"/>
              <a:t>If the water sample has a </a:t>
            </a:r>
            <a:r>
              <a:rPr lang="en-US" sz="1400" dirty="0" err="1" smtClean="0"/>
              <a:t>colour</a:t>
            </a:r>
            <a:r>
              <a:rPr lang="en-US" sz="1400" dirty="0" smtClean="0"/>
              <a:t> lighter or equal to that of the Canadian Guideline test tube then it passes the Guidelines for Canadian Drinking </a:t>
            </a:r>
            <a:r>
              <a:rPr lang="en-US" sz="1400" smtClean="0"/>
              <a:t>Water Quality guideline </a:t>
            </a:r>
            <a:r>
              <a:rPr lang="en-US" sz="1400" dirty="0" smtClean="0"/>
              <a:t>for </a:t>
            </a:r>
            <a:r>
              <a:rPr lang="en-US" sz="1400" dirty="0" err="1" smtClean="0"/>
              <a:t>colour</a:t>
            </a:r>
            <a:r>
              <a:rPr lang="en-US" sz="1400" dirty="0" smtClean="0"/>
              <a:t>.  If the water sample is darker in </a:t>
            </a:r>
            <a:r>
              <a:rPr lang="en-US" sz="1400" dirty="0" err="1" smtClean="0"/>
              <a:t>colour</a:t>
            </a:r>
            <a:r>
              <a:rPr lang="en-US" sz="1400" dirty="0" smtClean="0"/>
              <a:t> than that of the Canadian Guideline tube, it fails the Canadian Drinking Water Guideline of 15 TCU (True </a:t>
            </a:r>
            <a:r>
              <a:rPr lang="en-US" sz="1400" dirty="0" err="1" smtClean="0"/>
              <a:t>Colour</a:t>
            </a:r>
            <a:r>
              <a:rPr lang="en-US" sz="1400" dirty="0" smtClean="0"/>
              <a:t> Units).</a:t>
            </a:r>
            <a:endParaRPr lang="en-US" sz="14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Nitrate Test</a:t>
            </a:r>
            <a:endParaRPr lang="en-US" sz="40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28674" name="Picture 2" descr="C:\Documents and Settings\HP_Owner\My Documents\My Pictures\High School OWD Kit\High School OWD Kit 068.jpg"/>
          <p:cNvPicPr>
            <a:picLocks noChangeAspect="1" noChangeArrowheads="1"/>
          </p:cNvPicPr>
          <p:nvPr/>
        </p:nvPicPr>
        <p:blipFill>
          <a:blip r:embed="rId4" cstate="print"/>
          <a:srcRect/>
          <a:stretch>
            <a:fillRect/>
          </a:stretch>
        </p:blipFill>
        <p:spPr bwMode="auto">
          <a:xfrm>
            <a:off x="1828800" y="2590800"/>
            <a:ext cx="5339497" cy="4005264"/>
          </a:xfrm>
          <a:prstGeom prst="rect">
            <a:avLst/>
          </a:prstGeom>
          <a:noFill/>
        </p:spPr>
      </p:pic>
      <p:sp>
        <p:nvSpPr>
          <p:cNvPr id="7" name="TextBox 6"/>
          <p:cNvSpPr txBox="1"/>
          <p:nvPr/>
        </p:nvSpPr>
        <p:spPr>
          <a:xfrm>
            <a:off x="838200" y="1752600"/>
            <a:ext cx="7239000" cy="830997"/>
          </a:xfrm>
          <a:prstGeom prst="rect">
            <a:avLst/>
          </a:prstGeom>
          <a:noFill/>
        </p:spPr>
        <p:txBody>
          <a:bodyPr wrap="square" rtlCol="0">
            <a:spAutoFit/>
          </a:bodyPr>
          <a:lstStyle/>
          <a:p>
            <a:r>
              <a:rPr lang="en-US" sz="2400" dirty="0" smtClean="0"/>
              <a:t>1.  Label the four beakers with their respective names (no CGLS).  </a:t>
            </a:r>
            <a:endParaRPr lang="en-US" sz="2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30722" name="Picture 2" descr="C:\Documents and Settings\HP_Owner\My Documents\My Pictures\High School OWD Kit\High School OWD Kit 069.jpg"/>
          <p:cNvPicPr>
            <a:picLocks noChangeAspect="1" noChangeArrowheads="1"/>
          </p:cNvPicPr>
          <p:nvPr/>
        </p:nvPicPr>
        <p:blipFill>
          <a:blip r:embed="rId4" cstate="print"/>
          <a:srcRect/>
          <a:stretch>
            <a:fillRect/>
          </a:stretch>
        </p:blipFill>
        <p:spPr bwMode="auto">
          <a:xfrm>
            <a:off x="1752600" y="2590800"/>
            <a:ext cx="5334000" cy="4001141"/>
          </a:xfrm>
          <a:prstGeom prst="rect">
            <a:avLst/>
          </a:prstGeom>
          <a:noFill/>
        </p:spPr>
      </p:pic>
      <p:sp>
        <p:nvSpPr>
          <p:cNvPr id="7" name="TextBox 6"/>
          <p:cNvSpPr txBox="1"/>
          <p:nvPr/>
        </p:nvSpPr>
        <p:spPr>
          <a:xfrm>
            <a:off x="762000" y="1371600"/>
            <a:ext cx="7315200" cy="1200329"/>
          </a:xfrm>
          <a:prstGeom prst="rect">
            <a:avLst/>
          </a:prstGeom>
          <a:noFill/>
        </p:spPr>
        <p:txBody>
          <a:bodyPr wrap="square" rtlCol="0">
            <a:spAutoFit/>
          </a:bodyPr>
          <a:lstStyle/>
          <a:p>
            <a:r>
              <a:rPr lang="en-US" sz="2400" dirty="0" smtClean="0"/>
              <a:t>2.  Put 10 </a:t>
            </a:r>
            <a:r>
              <a:rPr lang="en-US" sz="2400" dirty="0" err="1" smtClean="0"/>
              <a:t>mL</a:t>
            </a:r>
            <a:r>
              <a:rPr lang="en-US" sz="2400" dirty="0" smtClean="0"/>
              <a:t> of sample in their respective beakers; use the vial for the Canadian Guideline Limit Sample test.  3.  Dip one test strip in water for 2 seconds with no motion.</a:t>
            </a:r>
            <a:endParaRPr lang="en-US" sz="24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31746" name="Picture 2" descr="C:\Documents and Settings\HP_Owner\My Documents\My Pictures\High School OWD Kit\High School OWD Kit 070.jpg"/>
          <p:cNvPicPr>
            <a:picLocks noChangeAspect="1" noChangeArrowheads="1"/>
          </p:cNvPicPr>
          <p:nvPr/>
        </p:nvPicPr>
        <p:blipFill>
          <a:blip r:embed="rId4" cstate="print"/>
          <a:srcRect/>
          <a:stretch>
            <a:fillRect/>
          </a:stretch>
        </p:blipFill>
        <p:spPr bwMode="auto">
          <a:xfrm>
            <a:off x="1752600" y="2590800"/>
            <a:ext cx="5356424" cy="4017962"/>
          </a:xfrm>
          <a:prstGeom prst="rect">
            <a:avLst/>
          </a:prstGeom>
          <a:noFill/>
        </p:spPr>
      </p:pic>
      <p:sp>
        <p:nvSpPr>
          <p:cNvPr id="7" name="TextBox 6"/>
          <p:cNvSpPr txBox="1"/>
          <p:nvPr/>
        </p:nvSpPr>
        <p:spPr>
          <a:xfrm>
            <a:off x="838200" y="1752600"/>
            <a:ext cx="7239000" cy="830997"/>
          </a:xfrm>
          <a:prstGeom prst="rect">
            <a:avLst/>
          </a:prstGeom>
          <a:noFill/>
        </p:spPr>
        <p:txBody>
          <a:bodyPr wrap="square" rtlCol="0">
            <a:spAutoFit/>
          </a:bodyPr>
          <a:lstStyle/>
          <a:p>
            <a:r>
              <a:rPr lang="en-US" sz="2400" dirty="0" smtClean="0"/>
              <a:t>4.  Remove the test strip and allow </a:t>
            </a:r>
            <a:r>
              <a:rPr lang="en-US" sz="2400" dirty="0" err="1" smtClean="0"/>
              <a:t>colours</a:t>
            </a:r>
            <a:r>
              <a:rPr lang="en-US" sz="2400" dirty="0" smtClean="0"/>
              <a:t> to develop for 1 minute, by laying across the top of the beaker or vial.  </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14400" y="1295400"/>
            <a:ext cx="7086600" cy="1323439"/>
          </a:xfrm>
          <a:prstGeom prst="rect">
            <a:avLst/>
          </a:prstGeom>
          <a:noFill/>
        </p:spPr>
        <p:txBody>
          <a:bodyPr wrap="square" rtlCol="0">
            <a:spAutoFit/>
          </a:bodyPr>
          <a:lstStyle/>
          <a:p>
            <a:pPr algn="ctr"/>
            <a:r>
              <a:rPr lang="en-US" sz="4000" dirty="0" smtClean="0"/>
              <a:t>Group 3: Ammonium and </a:t>
            </a:r>
            <a:r>
              <a:rPr lang="en-US" sz="4000" dirty="0" err="1" smtClean="0"/>
              <a:t>Sulphate</a:t>
            </a:r>
            <a:endParaRPr lang="en-US" sz="4000" dirty="0"/>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800" y="2618839"/>
            <a:ext cx="5257800" cy="394335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990600"/>
            <a:ext cx="7467600" cy="1600438"/>
          </a:xfrm>
          <a:prstGeom prst="rect">
            <a:avLst/>
          </a:prstGeom>
          <a:noFill/>
        </p:spPr>
        <p:txBody>
          <a:bodyPr wrap="square" rtlCol="0">
            <a:spAutoFit/>
          </a:bodyPr>
          <a:lstStyle/>
          <a:p>
            <a:r>
              <a:rPr lang="en-US" sz="1400" dirty="0" smtClean="0"/>
              <a:t>5.  Match the </a:t>
            </a:r>
            <a:r>
              <a:rPr lang="en-US" sz="1400" dirty="0" err="1" smtClean="0"/>
              <a:t>colour</a:t>
            </a:r>
            <a:r>
              <a:rPr lang="en-US" sz="1400" dirty="0" smtClean="0"/>
              <a:t> reading (pink number) and record.  Please note:  The end pad of the test strip measures nitrate; whereas the other pad on the test strip measures nitrite.  With this test, we are more concerned with the nitrate reading.  </a:t>
            </a:r>
            <a:r>
              <a:rPr lang="en-US" sz="1400" b="1" dirty="0" smtClean="0"/>
              <a:t>Results:  </a:t>
            </a:r>
            <a:r>
              <a:rPr lang="en-US" sz="1400" dirty="0" smtClean="0"/>
              <a:t>The Canadian Guideline and those for the U.S. and the World Health Organization range between 45-50 mg nitrate/L.  The Canadian Guidelines Limit Sample for nitrate should give a result very close to the 50 </a:t>
            </a:r>
            <a:r>
              <a:rPr lang="en-US" sz="1400" dirty="0" err="1" smtClean="0"/>
              <a:t>ppm</a:t>
            </a:r>
            <a:r>
              <a:rPr lang="en-US" sz="1400" dirty="0" smtClean="0"/>
              <a:t> nitrate limit; there should be no nitrite in the Canadian Guideline Limit Sample.  A darker </a:t>
            </a:r>
            <a:r>
              <a:rPr lang="en-US" sz="1400" dirty="0" err="1" smtClean="0"/>
              <a:t>colour</a:t>
            </a:r>
            <a:r>
              <a:rPr lang="en-US" sz="1400" dirty="0" smtClean="0"/>
              <a:t> means that the water Does Not meet the Canadian Drinking Water Guidelines. </a:t>
            </a:r>
            <a:endParaRPr lang="en-US" sz="1400" dirty="0"/>
          </a:p>
        </p:txBody>
      </p:sp>
      <p:pic>
        <p:nvPicPr>
          <p:cNvPr id="32770" name="Picture 2" descr="C:\Documents and Settings\HP_Owner\My Documents\My Pictures\High School OWD Kit\High School OWD Kit 071.jpg"/>
          <p:cNvPicPr>
            <a:picLocks noChangeAspect="1" noChangeArrowheads="1"/>
          </p:cNvPicPr>
          <p:nvPr/>
        </p:nvPicPr>
        <p:blipFill>
          <a:blip r:embed="rId4" cstate="print"/>
          <a:srcRect/>
          <a:stretch>
            <a:fillRect/>
          </a:stretch>
        </p:blipFill>
        <p:spPr bwMode="auto">
          <a:xfrm>
            <a:off x="1752600" y="2590800"/>
            <a:ext cx="5333999" cy="400114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Total Chlorine Test</a:t>
            </a:r>
            <a:endParaRPr lang="en-US" sz="40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371600"/>
            <a:ext cx="7467600" cy="1569660"/>
          </a:xfrm>
          <a:prstGeom prst="rect">
            <a:avLst/>
          </a:prstGeom>
          <a:noFill/>
        </p:spPr>
        <p:txBody>
          <a:bodyPr wrap="square" rtlCol="0">
            <a:spAutoFit/>
          </a:bodyPr>
          <a:lstStyle/>
          <a:p>
            <a:r>
              <a:rPr lang="en-US" sz="2400" dirty="0" smtClean="0"/>
              <a:t>1.  Label the five glasses with their respective names. </a:t>
            </a:r>
            <a:br>
              <a:rPr lang="en-US" sz="2400" dirty="0" smtClean="0"/>
            </a:br>
            <a:r>
              <a:rPr lang="en-US" sz="2400" dirty="0" smtClean="0"/>
              <a:t>2.  Put about 50 </a:t>
            </a:r>
            <a:r>
              <a:rPr lang="en-US" sz="2400" dirty="0" err="1" smtClean="0"/>
              <a:t>mL</a:t>
            </a:r>
            <a:r>
              <a:rPr lang="en-US" sz="2400" dirty="0" smtClean="0"/>
              <a:t> of sample in respective glasses (volume is really not critical).</a:t>
            </a:r>
          </a:p>
          <a:p>
            <a:endParaRPr lang="en-US" sz="2400" dirty="0"/>
          </a:p>
        </p:txBody>
      </p:sp>
      <p:pic>
        <p:nvPicPr>
          <p:cNvPr id="33794" name="Picture 2" descr="C:\Documents and Settings\HP_Owner\My Documents\My Pictures\High School OWD Kit\High School OWD Kit 072.jpg"/>
          <p:cNvPicPr>
            <a:picLocks noChangeAspect="1" noChangeArrowheads="1"/>
          </p:cNvPicPr>
          <p:nvPr/>
        </p:nvPicPr>
        <p:blipFill>
          <a:blip r:embed="rId4" cstate="print"/>
          <a:srcRect/>
          <a:stretch>
            <a:fillRect/>
          </a:stretch>
        </p:blipFill>
        <p:spPr bwMode="auto">
          <a:xfrm>
            <a:off x="1828800" y="2590800"/>
            <a:ext cx="5297487" cy="3973751"/>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838200" y="1371600"/>
            <a:ext cx="7239000" cy="1200329"/>
          </a:xfrm>
          <a:prstGeom prst="rect">
            <a:avLst/>
          </a:prstGeom>
          <a:noFill/>
        </p:spPr>
        <p:txBody>
          <a:bodyPr wrap="square" rtlCol="0">
            <a:spAutoFit/>
          </a:bodyPr>
          <a:lstStyle/>
          <a:p>
            <a:r>
              <a:rPr lang="en-US" sz="2400" dirty="0" smtClean="0"/>
              <a:t>3.  Dip one test strip in glass for 5 seconds with constant back and forth motion, so that water passes through the small aperture in the test strip.</a:t>
            </a:r>
            <a:endParaRPr lang="en-US" sz="2400" dirty="0"/>
          </a:p>
        </p:txBody>
      </p:sp>
      <p:pic>
        <p:nvPicPr>
          <p:cNvPr id="34818" name="Picture 2" descr="C:\Documents and Settings\HP_Owner\My Documents\My Pictures\High School OWD Kit\High School OWD Kit 073.jpg"/>
          <p:cNvPicPr>
            <a:picLocks noChangeAspect="1" noChangeArrowheads="1"/>
          </p:cNvPicPr>
          <p:nvPr/>
        </p:nvPicPr>
        <p:blipFill>
          <a:blip r:embed="rId4" cstate="print"/>
          <a:srcRect/>
          <a:stretch>
            <a:fillRect/>
          </a:stretch>
        </p:blipFill>
        <p:spPr bwMode="auto">
          <a:xfrm>
            <a:off x="1828800" y="2590800"/>
            <a:ext cx="5334000" cy="400114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752600"/>
            <a:ext cx="7239000" cy="830997"/>
          </a:xfrm>
          <a:prstGeom prst="rect">
            <a:avLst/>
          </a:prstGeom>
          <a:noFill/>
        </p:spPr>
        <p:txBody>
          <a:bodyPr wrap="square" rtlCol="0">
            <a:spAutoFit/>
          </a:bodyPr>
          <a:lstStyle/>
          <a:p>
            <a:r>
              <a:rPr lang="en-US" sz="2400" dirty="0" smtClean="0"/>
              <a:t>4.  Remove and shake the test strip once, briskly, to remove any excess water on the strip.</a:t>
            </a:r>
            <a:endParaRPr lang="en-US" sz="2400" dirty="0"/>
          </a:p>
        </p:txBody>
      </p:sp>
      <p:pic>
        <p:nvPicPr>
          <p:cNvPr id="35842" name="Picture 2" descr="C:\Documents and Settings\HP_Owner\My Documents\My Pictures\High School OWD Kit\High School OWD Kit 074.jpg"/>
          <p:cNvPicPr>
            <a:picLocks noChangeAspect="1" noChangeArrowheads="1"/>
          </p:cNvPicPr>
          <p:nvPr/>
        </p:nvPicPr>
        <p:blipFill>
          <a:blip r:embed="rId4" cstate="print"/>
          <a:srcRect/>
          <a:stretch>
            <a:fillRect/>
          </a:stretch>
        </p:blipFill>
        <p:spPr bwMode="auto">
          <a:xfrm>
            <a:off x="1752600" y="2590800"/>
            <a:ext cx="5407024" cy="4055916"/>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752600"/>
            <a:ext cx="7391400" cy="830997"/>
          </a:xfrm>
          <a:prstGeom prst="rect">
            <a:avLst/>
          </a:prstGeom>
          <a:noFill/>
        </p:spPr>
        <p:txBody>
          <a:bodyPr wrap="square" rtlCol="0">
            <a:spAutoFit/>
          </a:bodyPr>
          <a:lstStyle/>
          <a:p>
            <a:r>
              <a:rPr lang="en-US" sz="2400" dirty="0" smtClean="0"/>
              <a:t>4.  (Continued) Allow the test strip to dry for 30 seconds by lying across glass.</a:t>
            </a:r>
            <a:endParaRPr lang="en-US" sz="2400" dirty="0"/>
          </a:p>
        </p:txBody>
      </p:sp>
      <p:pic>
        <p:nvPicPr>
          <p:cNvPr id="37890" name="Picture 2" descr="C:\Documents and Settings\HP_Owner\My Documents\My Pictures\High School OWD Kit\High School OWD Kit 075.jpg"/>
          <p:cNvPicPr>
            <a:picLocks noChangeAspect="1" noChangeArrowheads="1"/>
          </p:cNvPicPr>
          <p:nvPr/>
        </p:nvPicPr>
        <p:blipFill>
          <a:blip r:embed="rId4" cstate="print"/>
          <a:srcRect/>
          <a:stretch>
            <a:fillRect/>
          </a:stretch>
        </p:blipFill>
        <p:spPr bwMode="auto">
          <a:xfrm>
            <a:off x="1828800" y="2590800"/>
            <a:ext cx="5334000" cy="4001141"/>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838200" y="914400"/>
            <a:ext cx="7239000" cy="1654299"/>
          </a:xfrm>
          <a:prstGeom prst="rect">
            <a:avLst/>
          </a:prstGeom>
          <a:noFill/>
        </p:spPr>
        <p:txBody>
          <a:bodyPr wrap="square" rtlCol="0">
            <a:spAutoFit/>
          </a:bodyPr>
          <a:lstStyle/>
          <a:p>
            <a:r>
              <a:rPr lang="en-US" sz="1450" dirty="0" smtClean="0"/>
              <a:t>5.  Match with the best </a:t>
            </a:r>
            <a:r>
              <a:rPr lang="en-US" sz="1450" dirty="0" err="1" smtClean="0"/>
              <a:t>colour</a:t>
            </a:r>
            <a:r>
              <a:rPr lang="en-US" sz="1450" dirty="0" smtClean="0"/>
              <a:t> to determine the Total Chlorine concentration in mg/L or parts per million (</a:t>
            </a:r>
            <a:r>
              <a:rPr lang="en-US" sz="1450" dirty="0" err="1" smtClean="0"/>
              <a:t>ppm</a:t>
            </a:r>
            <a:r>
              <a:rPr lang="en-US" sz="1450" dirty="0" smtClean="0"/>
              <a:t>).  Complete the </a:t>
            </a:r>
            <a:r>
              <a:rPr lang="en-US" sz="1450" dirty="0" err="1" smtClean="0"/>
              <a:t>colour</a:t>
            </a:r>
            <a:r>
              <a:rPr lang="en-US" sz="1450" dirty="0" smtClean="0"/>
              <a:t> matching within 15 seconds.  Do one sample at a time.  6.  Write up your results.  </a:t>
            </a:r>
            <a:r>
              <a:rPr lang="en-US" sz="1450" b="1" dirty="0" smtClean="0"/>
              <a:t>Results:  </a:t>
            </a:r>
            <a:r>
              <a:rPr lang="en-US" sz="1450" dirty="0" smtClean="0"/>
              <a:t>Compare results to the United States Environmental Protection Agency’s maximum residual disinfectant level goal for chlorine of 4 ppm; a darker colour of green means that the water sample </a:t>
            </a:r>
            <a:r>
              <a:rPr lang="en-US" sz="1450" b="1" dirty="0" smtClean="0"/>
              <a:t>Does Not</a:t>
            </a:r>
            <a:r>
              <a:rPr lang="en-US" sz="1450" dirty="0" smtClean="0"/>
              <a:t> meet the United States Environmental Protection Agency’s maximum residual disinfectant level goal for chlorine.  Please refer to the facts sheet portion of the instructions for more information about chlorine.</a:t>
            </a:r>
            <a:r>
              <a:rPr lang="en-US" sz="1450" b="1" dirty="0" smtClean="0"/>
              <a:t> </a:t>
            </a:r>
            <a:endParaRPr lang="en-US" sz="1450" dirty="0"/>
          </a:p>
        </p:txBody>
      </p:sp>
      <p:pic>
        <p:nvPicPr>
          <p:cNvPr id="36866" name="Picture 2" descr="C:\Documents and Settings\HP_Owner\My Documents\My Pictures\High School OWD Kit\High School OWD Kit 076.jpg"/>
          <p:cNvPicPr>
            <a:picLocks noChangeAspect="1" noChangeArrowheads="1"/>
          </p:cNvPicPr>
          <p:nvPr/>
        </p:nvPicPr>
        <p:blipFill>
          <a:blip r:embed="rId4" cstate="print"/>
          <a:srcRect/>
          <a:stretch>
            <a:fillRect/>
          </a:stretch>
        </p:blipFill>
        <p:spPr bwMode="auto">
          <a:xfrm>
            <a:off x="1752600" y="2590800"/>
            <a:ext cx="5367337" cy="4026147"/>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Iron Test</a:t>
            </a:r>
            <a:endParaRPr lang="en-US" sz="40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838200" y="838200"/>
            <a:ext cx="7239000" cy="2154436"/>
          </a:xfrm>
          <a:prstGeom prst="rect">
            <a:avLst/>
          </a:prstGeom>
          <a:noFill/>
        </p:spPr>
        <p:txBody>
          <a:bodyPr wrap="square" rtlCol="0">
            <a:spAutoFit/>
          </a:bodyPr>
          <a:lstStyle/>
          <a:p>
            <a:r>
              <a:rPr lang="en-US" sz="2200" dirty="0" smtClean="0"/>
              <a:t>1.  Label five beakers with their respective names:  Urban Treated Water, Rural Treated Water, Untreated Raw Water, Local Community Treated Water, Canadian Guideline Limit Sample for Iron (CGLS). 2.  Put 10 </a:t>
            </a:r>
            <a:r>
              <a:rPr lang="en-US" sz="2200" dirty="0" err="1" smtClean="0"/>
              <a:t>mL</a:t>
            </a:r>
            <a:r>
              <a:rPr lang="en-US" sz="2200" dirty="0" smtClean="0"/>
              <a:t> of a water sample or (CGLS) in their respective beakers.</a:t>
            </a:r>
          </a:p>
          <a:p>
            <a:endParaRPr lang="en-US" sz="2400" dirty="0"/>
          </a:p>
        </p:txBody>
      </p:sp>
      <p:pic>
        <p:nvPicPr>
          <p:cNvPr id="38914" name="Picture 2" descr="C:\Documents and Settings\HP_Owner\My Documents\My Pictures\High School OWD Kit\High School OWD Kit 077.jpg"/>
          <p:cNvPicPr>
            <a:picLocks noChangeAspect="1" noChangeArrowheads="1"/>
          </p:cNvPicPr>
          <p:nvPr/>
        </p:nvPicPr>
        <p:blipFill>
          <a:blip r:embed="rId4" cstate="print"/>
          <a:srcRect/>
          <a:stretch>
            <a:fillRect/>
          </a:stretch>
        </p:blipFill>
        <p:spPr bwMode="auto">
          <a:xfrm>
            <a:off x="1752600" y="2590800"/>
            <a:ext cx="5334000" cy="400114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838200" y="1752600"/>
            <a:ext cx="7239000" cy="830997"/>
          </a:xfrm>
          <a:prstGeom prst="rect">
            <a:avLst/>
          </a:prstGeom>
          <a:noFill/>
        </p:spPr>
        <p:txBody>
          <a:bodyPr wrap="square" rtlCol="0">
            <a:spAutoFit/>
          </a:bodyPr>
          <a:lstStyle/>
          <a:p>
            <a:r>
              <a:rPr lang="en-US" sz="2400" dirty="0" smtClean="0"/>
              <a:t>3.  With scissors cut the top of each aluminum pouch, then squeeze the pouch (this opens it up)</a:t>
            </a:r>
            <a:endParaRPr lang="en-US" sz="2400" dirty="0"/>
          </a:p>
        </p:txBody>
      </p:sp>
      <p:pic>
        <p:nvPicPr>
          <p:cNvPr id="39938" name="Picture 2" descr="C:\Documents and Settings\HP_Owner\My Documents\My Pictures\High School OWD Kit\High School OWD Kit 078.jpg"/>
          <p:cNvPicPr>
            <a:picLocks noChangeAspect="1" noChangeArrowheads="1"/>
          </p:cNvPicPr>
          <p:nvPr/>
        </p:nvPicPr>
        <p:blipFill>
          <a:blip r:embed="rId4" cstate="print"/>
          <a:srcRect/>
          <a:stretch>
            <a:fillRect/>
          </a:stretch>
        </p:blipFill>
        <p:spPr bwMode="auto">
          <a:xfrm>
            <a:off x="1828800" y="2590800"/>
            <a:ext cx="5334000" cy="400114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371600"/>
            <a:ext cx="7391400" cy="1323439"/>
          </a:xfrm>
          <a:prstGeom prst="rect">
            <a:avLst/>
          </a:prstGeom>
          <a:noFill/>
        </p:spPr>
        <p:txBody>
          <a:bodyPr wrap="square" rtlCol="0">
            <a:spAutoFit/>
          </a:bodyPr>
          <a:lstStyle/>
          <a:p>
            <a:pPr algn="ctr"/>
            <a:r>
              <a:rPr lang="en-US" sz="4000" dirty="0" smtClean="0"/>
              <a:t>Group 4:  Colour, Nitrate, Total Chlorine, Iron, and pH</a:t>
            </a:r>
            <a:endParaRPr lang="en-US" sz="4000" dirty="0"/>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1365" y="2590800"/>
            <a:ext cx="5321270" cy="3990953"/>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1752600"/>
            <a:ext cx="7391400" cy="830997"/>
          </a:xfrm>
          <a:prstGeom prst="rect">
            <a:avLst/>
          </a:prstGeom>
          <a:noFill/>
        </p:spPr>
        <p:txBody>
          <a:bodyPr wrap="square" rtlCol="0">
            <a:spAutoFit/>
          </a:bodyPr>
          <a:lstStyle/>
          <a:p>
            <a:r>
              <a:rPr lang="en-US" sz="2400" dirty="0" smtClean="0"/>
              <a:t> 3.  (Continued) and add the contents of one pouch into each beaker.</a:t>
            </a:r>
            <a:endParaRPr lang="en-US" sz="2400" dirty="0"/>
          </a:p>
        </p:txBody>
      </p:sp>
      <p:pic>
        <p:nvPicPr>
          <p:cNvPr id="40962" name="Picture 2" descr="C:\Documents and Settings\HP_Owner\My Documents\My Pictures\High School OWD Kit\High School OWD Kit 079.jpg"/>
          <p:cNvPicPr>
            <a:picLocks noChangeAspect="1" noChangeArrowheads="1"/>
          </p:cNvPicPr>
          <p:nvPr/>
        </p:nvPicPr>
        <p:blipFill>
          <a:blip r:embed="rId4" cstate="print"/>
          <a:srcRect/>
          <a:stretch>
            <a:fillRect/>
          </a:stretch>
        </p:blipFill>
        <p:spPr bwMode="auto">
          <a:xfrm>
            <a:off x="1752600" y="2590800"/>
            <a:ext cx="5334000" cy="4001141"/>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838200" y="990600"/>
            <a:ext cx="7543800" cy="1569660"/>
          </a:xfrm>
          <a:prstGeom prst="rect">
            <a:avLst/>
          </a:prstGeom>
          <a:noFill/>
        </p:spPr>
        <p:txBody>
          <a:bodyPr wrap="square" rtlCol="0">
            <a:spAutoFit/>
          </a:bodyPr>
          <a:lstStyle/>
          <a:p>
            <a:r>
              <a:rPr lang="en-US" sz="1600" dirty="0" smtClean="0"/>
              <a:t>4.  Wait for 3 minutes, and then compare the </a:t>
            </a:r>
            <a:r>
              <a:rPr lang="en-US" sz="1600" dirty="0" err="1" smtClean="0"/>
              <a:t>colour</a:t>
            </a:r>
            <a:r>
              <a:rPr lang="en-US" sz="1600" dirty="0" smtClean="0"/>
              <a:t> (look at the beaker from the top) with the CGLS (giving CGLS a rating of 10), estimate what the other beakers contain, the lighter the </a:t>
            </a:r>
            <a:r>
              <a:rPr lang="en-US" sz="1600" dirty="0" err="1" smtClean="0"/>
              <a:t>colour</a:t>
            </a:r>
            <a:r>
              <a:rPr lang="en-US" sz="1600" dirty="0" smtClean="0"/>
              <a:t>, the lower your rating.  </a:t>
            </a:r>
            <a:r>
              <a:rPr lang="en-US" sz="1600" u="sng" dirty="0" smtClean="0"/>
              <a:t>Write down the ratings that you got for each sample</a:t>
            </a:r>
            <a:r>
              <a:rPr lang="en-US" sz="1600" dirty="0" smtClean="0"/>
              <a:t>.  </a:t>
            </a:r>
            <a:r>
              <a:rPr lang="en-US" sz="1600" b="1" dirty="0" smtClean="0"/>
              <a:t>Results:  </a:t>
            </a:r>
            <a:r>
              <a:rPr lang="en-US" sz="1600" dirty="0" smtClean="0"/>
              <a:t>The Canadian Guideline Limit Sample for iron of 0.3 mg/L was rated 10; a lower rating (lighter </a:t>
            </a:r>
            <a:r>
              <a:rPr lang="en-US" sz="1600" dirty="0" err="1" smtClean="0"/>
              <a:t>colour</a:t>
            </a:r>
            <a:r>
              <a:rPr lang="en-US" sz="1600" dirty="0" smtClean="0"/>
              <a:t>) means that the water meets the guideline; a rating higher than 10 means that the water </a:t>
            </a:r>
            <a:r>
              <a:rPr lang="en-US" sz="1600" b="1" dirty="0" smtClean="0"/>
              <a:t>Does Not</a:t>
            </a:r>
            <a:r>
              <a:rPr lang="en-US" sz="1600" dirty="0" smtClean="0"/>
              <a:t> meet Canadian Drinking Water Guidelines.</a:t>
            </a:r>
            <a:endParaRPr lang="en-US" sz="1600" dirty="0"/>
          </a:p>
        </p:txBody>
      </p:sp>
      <p:pic>
        <p:nvPicPr>
          <p:cNvPr id="41986" name="Picture 2" descr="C:\Documents and Settings\HP_Owner\My Documents\My Pictures\High School OWD Kit\High School OWD Kit 080.jpg"/>
          <p:cNvPicPr>
            <a:picLocks noChangeAspect="1" noChangeArrowheads="1"/>
          </p:cNvPicPr>
          <p:nvPr/>
        </p:nvPicPr>
        <p:blipFill>
          <a:blip r:embed="rId4" cstate="print"/>
          <a:srcRect/>
          <a:stretch>
            <a:fillRect/>
          </a:stretch>
        </p:blipFill>
        <p:spPr bwMode="auto">
          <a:xfrm>
            <a:off x="1752600" y="2590800"/>
            <a:ext cx="5334000" cy="4001141"/>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pH Test</a:t>
            </a:r>
            <a:endParaRPr lang="en-US" sz="4000" dirty="0"/>
          </a:p>
        </p:txBody>
      </p:sp>
    </p:spTree>
    <p:extLst>
      <p:ext uri="{BB962C8B-B14F-4D97-AF65-F5344CB8AC3E}">
        <p14:creationId xmlns:p14="http://schemas.microsoft.com/office/powerpoint/2010/main" val="1390183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0242" name="Picture 2" descr="C:\Documents and Settings\HP_Owner\My Documents\My Pictures\High School OWD Kit\High School OWD Kit 053.jpg"/>
          <p:cNvPicPr>
            <a:picLocks noChangeAspect="1" noChangeArrowheads="1"/>
          </p:cNvPicPr>
          <p:nvPr/>
        </p:nvPicPr>
        <p:blipFill>
          <a:blip r:embed="rId4" cstate="print"/>
          <a:srcRect/>
          <a:stretch>
            <a:fillRect/>
          </a:stretch>
        </p:blipFill>
        <p:spPr bwMode="auto">
          <a:xfrm>
            <a:off x="1752600" y="2590800"/>
            <a:ext cx="5367337" cy="4026147"/>
          </a:xfrm>
          <a:prstGeom prst="rect">
            <a:avLst/>
          </a:prstGeom>
          <a:noFill/>
        </p:spPr>
      </p:pic>
      <p:sp>
        <p:nvSpPr>
          <p:cNvPr id="7" name="TextBox 6"/>
          <p:cNvSpPr txBox="1"/>
          <p:nvPr/>
        </p:nvSpPr>
        <p:spPr>
          <a:xfrm>
            <a:off x="838200" y="1371600"/>
            <a:ext cx="7620000" cy="1200329"/>
          </a:xfrm>
          <a:prstGeom prst="rect">
            <a:avLst/>
          </a:prstGeom>
          <a:noFill/>
        </p:spPr>
        <p:txBody>
          <a:bodyPr wrap="square" rtlCol="0">
            <a:spAutoFit/>
          </a:bodyPr>
          <a:lstStyle/>
          <a:p>
            <a:r>
              <a:rPr lang="en-US" sz="2400" dirty="0" smtClean="0"/>
              <a:t>1.  Label the four beakers with their respective sample names (do not include the buffer; this can be tested in the tube).  2.  Fill the beakers with their respective samples.</a:t>
            </a:r>
            <a:endParaRPr lang="en-US" sz="2400" dirty="0"/>
          </a:p>
        </p:txBody>
      </p:sp>
    </p:spTree>
    <p:extLst>
      <p:ext uri="{BB962C8B-B14F-4D97-AF65-F5344CB8AC3E}">
        <p14:creationId xmlns:p14="http://schemas.microsoft.com/office/powerpoint/2010/main" val="9697127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1266" name="Picture 2" descr="C:\Documents and Settings\HP_Owner\My Documents\My Pictures\High School OWD Kit\High School OWD Kit 054.jpg"/>
          <p:cNvPicPr>
            <a:picLocks noChangeAspect="1" noChangeArrowheads="1"/>
          </p:cNvPicPr>
          <p:nvPr/>
        </p:nvPicPr>
        <p:blipFill>
          <a:blip r:embed="rId4" cstate="print"/>
          <a:srcRect/>
          <a:stretch>
            <a:fillRect/>
          </a:stretch>
        </p:blipFill>
        <p:spPr bwMode="auto">
          <a:xfrm>
            <a:off x="1752600" y="2590800"/>
            <a:ext cx="5396637" cy="4048125"/>
          </a:xfrm>
          <a:prstGeom prst="rect">
            <a:avLst/>
          </a:prstGeom>
          <a:noFill/>
        </p:spPr>
      </p:pic>
      <p:sp>
        <p:nvSpPr>
          <p:cNvPr id="7" name="TextBox 6"/>
          <p:cNvSpPr txBox="1"/>
          <p:nvPr/>
        </p:nvSpPr>
        <p:spPr>
          <a:xfrm>
            <a:off x="762000" y="1752600"/>
            <a:ext cx="7696200" cy="830997"/>
          </a:xfrm>
          <a:prstGeom prst="rect">
            <a:avLst/>
          </a:prstGeom>
          <a:noFill/>
        </p:spPr>
        <p:txBody>
          <a:bodyPr wrap="square" rtlCol="0">
            <a:spAutoFit/>
          </a:bodyPr>
          <a:lstStyle/>
          <a:p>
            <a:r>
              <a:rPr lang="en-US" sz="2400" dirty="0" smtClean="0"/>
              <a:t>3.  Place the pH strip into the beaker/vial.  4.  Leave for 2 minutes. </a:t>
            </a:r>
            <a:endParaRPr lang="en-US" sz="2400" dirty="0"/>
          </a:p>
        </p:txBody>
      </p:sp>
    </p:spTree>
    <p:extLst>
      <p:ext uri="{BB962C8B-B14F-4D97-AF65-F5344CB8AC3E}">
        <p14:creationId xmlns:p14="http://schemas.microsoft.com/office/powerpoint/2010/main" val="21569446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2290" name="Picture 2" descr="C:\Documents and Settings\HP_Owner\My Documents\My Pictures\High School OWD Kit\High School OWD Kit 055.jpg"/>
          <p:cNvPicPr>
            <a:picLocks noChangeAspect="1" noChangeArrowheads="1"/>
          </p:cNvPicPr>
          <p:nvPr/>
        </p:nvPicPr>
        <p:blipFill>
          <a:blip r:embed="rId4" cstate="print"/>
          <a:srcRect/>
          <a:stretch>
            <a:fillRect/>
          </a:stretch>
        </p:blipFill>
        <p:spPr bwMode="auto">
          <a:xfrm>
            <a:off x="1828800" y="2590800"/>
            <a:ext cx="5347961" cy="4011613"/>
          </a:xfrm>
          <a:prstGeom prst="rect">
            <a:avLst/>
          </a:prstGeom>
          <a:noFill/>
        </p:spPr>
      </p:pic>
      <p:sp>
        <p:nvSpPr>
          <p:cNvPr id="7" name="TextBox 6"/>
          <p:cNvSpPr txBox="1"/>
          <p:nvPr/>
        </p:nvSpPr>
        <p:spPr>
          <a:xfrm>
            <a:off x="838200" y="1752600"/>
            <a:ext cx="7239000" cy="830997"/>
          </a:xfrm>
          <a:prstGeom prst="rect">
            <a:avLst/>
          </a:prstGeom>
          <a:noFill/>
        </p:spPr>
        <p:txBody>
          <a:bodyPr wrap="square" rtlCol="0">
            <a:spAutoFit/>
          </a:bodyPr>
          <a:lstStyle/>
          <a:p>
            <a:r>
              <a:rPr lang="en-US" sz="2400" dirty="0" smtClean="0"/>
              <a:t>5.  Remove the pH strip and lay it across the beaker, </a:t>
            </a:r>
            <a:r>
              <a:rPr lang="en-US" sz="2400" dirty="0" err="1" smtClean="0"/>
              <a:t>coloured</a:t>
            </a:r>
            <a:r>
              <a:rPr lang="en-US" sz="2400" dirty="0" smtClean="0"/>
              <a:t> side up.  Wait 30 seconds.  </a:t>
            </a:r>
            <a:endParaRPr lang="en-US" sz="2400" dirty="0"/>
          </a:p>
        </p:txBody>
      </p:sp>
    </p:spTree>
    <p:extLst>
      <p:ext uri="{BB962C8B-B14F-4D97-AF65-F5344CB8AC3E}">
        <p14:creationId xmlns:p14="http://schemas.microsoft.com/office/powerpoint/2010/main" val="3469586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3314" name="Picture 2" descr="C:\Documents and Settings\HP_Owner\My Documents\My Pictures\High School OWD Kit\High School OWD Kit 056.jpg"/>
          <p:cNvPicPr>
            <a:picLocks noChangeAspect="1" noChangeArrowheads="1"/>
          </p:cNvPicPr>
          <p:nvPr/>
        </p:nvPicPr>
        <p:blipFill>
          <a:blip r:embed="rId4" cstate="print"/>
          <a:srcRect/>
          <a:stretch>
            <a:fillRect/>
          </a:stretch>
        </p:blipFill>
        <p:spPr bwMode="auto">
          <a:xfrm>
            <a:off x="1752600" y="2590800"/>
            <a:ext cx="5424438" cy="4068979"/>
          </a:xfrm>
          <a:prstGeom prst="rect">
            <a:avLst/>
          </a:prstGeom>
          <a:noFill/>
        </p:spPr>
      </p:pic>
      <p:sp>
        <p:nvSpPr>
          <p:cNvPr id="7" name="TextBox 6"/>
          <p:cNvSpPr txBox="1"/>
          <p:nvPr/>
        </p:nvSpPr>
        <p:spPr>
          <a:xfrm>
            <a:off x="762000" y="914400"/>
            <a:ext cx="7543800" cy="1708160"/>
          </a:xfrm>
          <a:prstGeom prst="rect">
            <a:avLst/>
          </a:prstGeom>
          <a:noFill/>
        </p:spPr>
        <p:txBody>
          <a:bodyPr wrap="square" rtlCol="0">
            <a:spAutoFit/>
          </a:bodyPr>
          <a:lstStyle/>
          <a:p>
            <a:r>
              <a:rPr lang="en-US" sz="2100" dirty="0" smtClean="0"/>
              <a:t>6.  Determine the pH of the strip by comparing it to the pH scale card.  7.  Record your results.  </a:t>
            </a:r>
            <a:r>
              <a:rPr lang="en-US" sz="2100" b="1" dirty="0" smtClean="0"/>
              <a:t>Results:  </a:t>
            </a:r>
            <a:r>
              <a:rPr lang="en-US" sz="2100" dirty="0" smtClean="0"/>
              <a:t>Sample water with a pH </a:t>
            </a:r>
            <a:r>
              <a:rPr lang="en-US" sz="2100" smtClean="0"/>
              <a:t>between 7.0 and 10.5 </a:t>
            </a:r>
            <a:r>
              <a:rPr lang="en-US" sz="2100" dirty="0" smtClean="0"/>
              <a:t>meets the Guidelines for Canadian Drinking Water Quality guideline for </a:t>
            </a:r>
            <a:r>
              <a:rPr lang="en-US" sz="2100" dirty="0" err="1" smtClean="0"/>
              <a:t>pH.</a:t>
            </a:r>
            <a:r>
              <a:rPr lang="en-US" sz="2100" dirty="0" smtClean="0"/>
              <a:t>  The buffer should give a result very close to 7.</a:t>
            </a:r>
            <a:endParaRPr lang="en-US" sz="2100" dirty="0"/>
          </a:p>
        </p:txBody>
      </p:sp>
    </p:spTree>
    <p:extLst>
      <p:ext uri="{BB962C8B-B14F-4D97-AF65-F5344CB8AC3E}">
        <p14:creationId xmlns:p14="http://schemas.microsoft.com/office/powerpoint/2010/main" val="22948172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990600" y="2362200"/>
            <a:ext cx="7086600" cy="1323439"/>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A Different Method of Dividing the Materials and Students</a:t>
            </a:r>
            <a:endParaRPr lang="en-US" sz="40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73100" y="1314271"/>
            <a:ext cx="7543800" cy="1200329"/>
          </a:xfrm>
          <a:prstGeom prst="rect">
            <a:avLst/>
          </a:prstGeom>
          <a:noFill/>
        </p:spPr>
        <p:txBody>
          <a:bodyPr wrap="square" rtlCol="0">
            <a:spAutoFit/>
          </a:bodyPr>
          <a:lstStyle/>
          <a:p>
            <a:pPr algn="ctr"/>
            <a:r>
              <a:rPr lang="en-US" sz="2400" dirty="0" smtClean="0"/>
              <a:t>Tracy Webb is a member of the Safe Drinking Water Foundation Board of Directors</a:t>
            </a:r>
          </a:p>
          <a:p>
            <a:pPr algn="ctr"/>
            <a:r>
              <a:rPr lang="en-US" sz="2400" dirty="0" smtClean="0"/>
              <a:t>Welcome to Tracy Webb’s classroom!</a:t>
            </a:r>
            <a:endParaRPr lang="en-US" sz="2400" dirty="0"/>
          </a:p>
        </p:txBody>
      </p:sp>
      <p:pic>
        <p:nvPicPr>
          <p:cNvPr id="8" name="Picture 7" descr="Classroom with chairs on tabl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2590800"/>
            <a:ext cx="5384800" cy="4038600"/>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2133600"/>
            <a:ext cx="7543800" cy="461665"/>
          </a:xfrm>
          <a:prstGeom prst="rect">
            <a:avLst/>
          </a:prstGeom>
          <a:noFill/>
        </p:spPr>
        <p:txBody>
          <a:bodyPr wrap="square" rtlCol="0">
            <a:spAutoFit/>
          </a:bodyPr>
          <a:lstStyle/>
          <a:p>
            <a:pPr algn="ctr"/>
            <a:r>
              <a:rPr lang="en-US" sz="2400" dirty="0" smtClean="0"/>
              <a:t>How Tracy sets up the materials</a:t>
            </a:r>
            <a:endParaRPr lang="en-US" sz="2400" dirty="0"/>
          </a:p>
        </p:txBody>
      </p:sp>
      <p:pic>
        <p:nvPicPr>
          <p:cNvPr id="9" name="Picture 8" descr="Materials Laid Ou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2590800"/>
            <a:ext cx="5384800" cy="4038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990600" y="25146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Instructions for Group 1:  Arsenic</a:t>
            </a:r>
            <a:endParaRPr lang="en-US" sz="40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752600"/>
            <a:ext cx="7543800" cy="830997"/>
          </a:xfrm>
          <a:prstGeom prst="rect">
            <a:avLst/>
          </a:prstGeom>
          <a:noFill/>
        </p:spPr>
        <p:txBody>
          <a:bodyPr wrap="square" rtlCol="0">
            <a:spAutoFit/>
          </a:bodyPr>
          <a:lstStyle/>
          <a:p>
            <a:pPr algn="ctr"/>
            <a:r>
              <a:rPr lang="en-US" sz="2400" dirty="0" smtClean="0"/>
              <a:t>Each group of students performs all of the tests on their water sample</a:t>
            </a:r>
            <a:endParaRPr lang="en-US" sz="2400" dirty="0"/>
          </a:p>
        </p:txBody>
      </p:sp>
      <p:pic>
        <p:nvPicPr>
          <p:cNvPr id="9" name="Picture 8" descr="Group of students performing test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2590800"/>
            <a:ext cx="5334000" cy="4000500"/>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752600"/>
            <a:ext cx="7543800" cy="830997"/>
          </a:xfrm>
          <a:prstGeom prst="rect">
            <a:avLst/>
          </a:prstGeom>
          <a:noFill/>
        </p:spPr>
        <p:txBody>
          <a:bodyPr wrap="square" rtlCol="0">
            <a:spAutoFit/>
          </a:bodyPr>
          <a:lstStyle/>
          <a:p>
            <a:pPr algn="ctr"/>
            <a:r>
              <a:rPr lang="en-US" sz="2400" dirty="0" smtClean="0"/>
              <a:t>The students enjoy performing the Operation Water Drop tests </a:t>
            </a:r>
            <a:endParaRPr lang="en-US" sz="2400" dirty="0"/>
          </a:p>
        </p:txBody>
      </p:sp>
      <p:pic>
        <p:nvPicPr>
          <p:cNvPr id="8" name="Picture 7" descr="Three Girls with Thumbs Up.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2590800"/>
            <a:ext cx="5334000" cy="4000500"/>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752600"/>
            <a:ext cx="7543800" cy="830997"/>
          </a:xfrm>
          <a:prstGeom prst="rect">
            <a:avLst/>
          </a:prstGeom>
          <a:noFill/>
        </p:spPr>
        <p:txBody>
          <a:bodyPr wrap="square" rtlCol="0">
            <a:spAutoFit/>
          </a:bodyPr>
          <a:lstStyle/>
          <a:p>
            <a:pPr algn="ctr"/>
            <a:r>
              <a:rPr lang="en-US" sz="2400" dirty="0" smtClean="0"/>
              <a:t>Some practical tips for conducting the Operation Water Drop tests with your students</a:t>
            </a:r>
            <a:endParaRPr lang="en-US" sz="2400" dirty="0"/>
          </a:p>
        </p:txBody>
      </p:sp>
      <p:pic>
        <p:nvPicPr>
          <p:cNvPr id="8" name="Picture 7" descr="Another Group of Students Performing Test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2590800"/>
            <a:ext cx="5334000" cy="4000500"/>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2133600"/>
            <a:ext cx="7543800" cy="461665"/>
          </a:xfrm>
          <a:prstGeom prst="rect">
            <a:avLst/>
          </a:prstGeom>
          <a:noFill/>
        </p:spPr>
        <p:txBody>
          <a:bodyPr wrap="square" rtlCol="0">
            <a:spAutoFit/>
          </a:bodyPr>
          <a:lstStyle/>
          <a:p>
            <a:pPr algn="ctr"/>
            <a:r>
              <a:rPr lang="en-US" sz="2400" dirty="0" smtClean="0"/>
              <a:t>Did you notice that every group has a basin?</a:t>
            </a:r>
            <a:endParaRPr lang="en-US" sz="2400" dirty="0"/>
          </a:p>
        </p:txBody>
      </p:sp>
      <p:pic>
        <p:nvPicPr>
          <p:cNvPr id="9" name="Picture 8" descr="Boys performing test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6400" y="2590800"/>
            <a:ext cx="5334000" cy="4000500"/>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2133600"/>
            <a:ext cx="7543800" cy="461665"/>
          </a:xfrm>
          <a:prstGeom prst="rect">
            <a:avLst/>
          </a:prstGeom>
          <a:noFill/>
        </p:spPr>
        <p:txBody>
          <a:bodyPr wrap="square" rtlCol="0">
            <a:spAutoFit/>
          </a:bodyPr>
          <a:lstStyle/>
          <a:p>
            <a:pPr algn="ctr"/>
            <a:r>
              <a:rPr lang="en-US" sz="2400" dirty="0" smtClean="0"/>
              <a:t>Give each group a sheet on which to record their results</a:t>
            </a:r>
            <a:endParaRPr lang="en-US" sz="2400" dirty="0"/>
          </a:p>
        </p:txBody>
      </p:sp>
      <p:pic>
        <p:nvPicPr>
          <p:cNvPr id="10" name="Picture 9" descr="Students thumbs up and recording shee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6400" y="2590800"/>
            <a:ext cx="5334000" cy="4000500"/>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1066800"/>
            <a:ext cx="7543800" cy="1569660"/>
          </a:xfrm>
          <a:prstGeom prst="rect">
            <a:avLst/>
          </a:prstGeom>
          <a:noFill/>
        </p:spPr>
        <p:txBody>
          <a:bodyPr wrap="square" rtlCol="0">
            <a:spAutoFit/>
          </a:bodyPr>
          <a:lstStyle/>
          <a:p>
            <a:pPr algn="ctr"/>
            <a:r>
              <a:rPr lang="en-US" sz="2400" dirty="0" smtClean="0"/>
              <a:t>Prepare your students for the Operation Water Drop tests in advance by teaching background information regarding water: water quality, water cycle, water conservation and other related topics </a:t>
            </a:r>
            <a:endParaRPr lang="en-US" sz="2400" dirty="0"/>
          </a:p>
        </p:txBody>
      </p:sp>
      <p:pic>
        <p:nvPicPr>
          <p:cNvPr id="8" name="Picture 7" descr="Couple boys performing test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6400" y="2590800"/>
            <a:ext cx="5384800" cy="4038600"/>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4309" y="1343561"/>
            <a:ext cx="7391400" cy="1323439"/>
          </a:xfrm>
          <a:prstGeom prst="rect">
            <a:avLst/>
          </a:prstGeom>
          <a:noFill/>
        </p:spPr>
        <p:txBody>
          <a:bodyPr wrap="square" rtlCol="0">
            <a:spAutoFit/>
          </a:bodyPr>
          <a:lstStyle/>
          <a:p>
            <a:pPr algn="ctr"/>
            <a:r>
              <a:rPr lang="en-US" sz="4000" dirty="0" smtClean="0"/>
              <a:t>Tell me again, how do I get this awesome kit?</a:t>
            </a:r>
            <a:endParaRPr lang="en-US" sz="4000" dirty="0"/>
          </a:p>
        </p:txBody>
      </p:sp>
      <p:pic>
        <p:nvPicPr>
          <p:cNvPr id="27651" name="Picture 3" descr="C:\Documents and Settings\HP_Owner\Local Settings\Temporary Internet Files\Content.IE5\H9Z8KGS5\MC900366088[1].wmf"/>
          <p:cNvPicPr>
            <a:picLocks noChangeAspect="1" noChangeArrowheads="1"/>
          </p:cNvPicPr>
          <p:nvPr/>
        </p:nvPicPr>
        <p:blipFill>
          <a:blip r:embed="rId4" cstate="print"/>
          <a:srcRect/>
          <a:stretch>
            <a:fillRect/>
          </a:stretch>
        </p:blipFill>
        <p:spPr bwMode="auto">
          <a:xfrm>
            <a:off x="990600" y="5105400"/>
            <a:ext cx="1218512" cy="809902"/>
          </a:xfrm>
          <a:prstGeom prst="rect">
            <a:avLst/>
          </a:prstGeom>
          <a:noFill/>
        </p:spPr>
      </p:pic>
      <p:sp>
        <p:nvSpPr>
          <p:cNvPr id="11" name="TextBox 10"/>
          <p:cNvSpPr txBox="1"/>
          <p:nvPr/>
        </p:nvSpPr>
        <p:spPr>
          <a:xfrm>
            <a:off x="1066800" y="2667000"/>
            <a:ext cx="6858000" cy="707886"/>
          </a:xfrm>
          <a:prstGeom prst="rect">
            <a:avLst/>
          </a:prstGeom>
          <a:noFill/>
        </p:spPr>
        <p:txBody>
          <a:bodyPr wrap="square" rtlCol="0">
            <a:spAutoFit/>
          </a:bodyPr>
          <a:lstStyle/>
          <a:p>
            <a:r>
              <a:rPr lang="en-US" sz="2000" dirty="0" smtClean="0"/>
              <a:t>Many kits are sponsored by generous companies and foundations.  </a:t>
            </a:r>
            <a:endParaRPr lang="en-US" sz="2000" dirty="0"/>
          </a:p>
        </p:txBody>
      </p:sp>
      <p:sp>
        <p:nvSpPr>
          <p:cNvPr id="13" name="TextBox 12"/>
          <p:cNvSpPr txBox="1"/>
          <p:nvPr/>
        </p:nvSpPr>
        <p:spPr>
          <a:xfrm>
            <a:off x="1066800" y="3374886"/>
            <a:ext cx="7010400" cy="1323439"/>
          </a:xfrm>
          <a:prstGeom prst="rect">
            <a:avLst/>
          </a:prstGeom>
          <a:noFill/>
        </p:spPr>
        <p:txBody>
          <a:bodyPr wrap="square" rtlCol="0">
            <a:spAutoFit/>
          </a:bodyPr>
          <a:lstStyle/>
          <a:p>
            <a:r>
              <a:rPr lang="en-US" sz="2000" dirty="0" smtClean="0"/>
              <a:t>Kits can, of course, also be purchased by schools/school divisions themselves at reasonable cost-recovery prices.  To find out whether your school is eligible to receive a sponsored kit please contact us!</a:t>
            </a:r>
            <a:endParaRPr lang="en-US" sz="2000" dirty="0"/>
          </a:p>
        </p:txBody>
      </p:sp>
      <p:sp>
        <p:nvSpPr>
          <p:cNvPr id="16" name="TextBox 15"/>
          <p:cNvSpPr txBox="1"/>
          <p:nvPr/>
        </p:nvSpPr>
        <p:spPr>
          <a:xfrm>
            <a:off x="2209800" y="5257800"/>
            <a:ext cx="2971800" cy="400110"/>
          </a:xfrm>
          <a:prstGeom prst="rect">
            <a:avLst/>
          </a:prstGeom>
          <a:noFill/>
        </p:spPr>
        <p:txBody>
          <a:bodyPr wrap="square" rtlCol="0">
            <a:spAutoFit/>
          </a:bodyPr>
          <a:lstStyle/>
          <a:p>
            <a:r>
              <a:rPr lang="en-US" sz="2000" dirty="0" smtClean="0"/>
              <a:t>E-mail </a:t>
            </a:r>
            <a:r>
              <a:rPr lang="en-US" sz="2000" dirty="0" smtClean="0">
                <a:hlinkClick r:id="rId5"/>
              </a:rPr>
              <a:t>info@safewater.org</a:t>
            </a:r>
            <a:r>
              <a:rPr lang="en-US" sz="2000" dirty="0" smtClean="0"/>
              <a:t> </a:t>
            </a:r>
            <a:endParaRPr lang="en-US" sz="2000" dirty="0"/>
          </a:p>
        </p:txBody>
      </p:sp>
      <p:pic>
        <p:nvPicPr>
          <p:cNvPr id="27656" name="Picture 8" descr="C:\Documents and Settings\HP_Owner\Local Settings\Temporary Internet Files\Content.IE5\FV6SLEXG\MM900040996[1].gif"/>
          <p:cNvPicPr>
            <a:picLocks noChangeAspect="1" noChangeArrowheads="1" noCrop="1"/>
          </p:cNvPicPr>
          <p:nvPr/>
        </p:nvPicPr>
        <p:blipFill>
          <a:blip r:embed="rId6" cstate="print"/>
          <a:srcRect/>
          <a:stretch>
            <a:fillRect/>
          </a:stretch>
        </p:blipFill>
        <p:spPr bwMode="auto">
          <a:xfrm>
            <a:off x="5105400" y="4876800"/>
            <a:ext cx="1143000" cy="1279071"/>
          </a:xfrm>
          <a:prstGeom prst="rect">
            <a:avLst/>
          </a:prstGeom>
          <a:noFill/>
        </p:spPr>
      </p:pic>
      <p:sp>
        <p:nvSpPr>
          <p:cNvPr id="19" name="TextBox 18"/>
          <p:cNvSpPr txBox="1"/>
          <p:nvPr/>
        </p:nvSpPr>
        <p:spPr>
          <a:xfrm>
            <a:off x="5791200" y="5257800"/>
            <a:ext cx="2362200" cy="400110"/>
          </a:xfrm>
          <a:prstGeom prst="rect">
            <a:avLst/>
          </a:prstGeom>
          <a:noFill/>
        </p:spPr>
        <p:txBody>
          <a:bodyPr wrap="square" rtlCol="0">
            <a:spAutoFit/>
          </a:bodyPr>
          <a:lstStyle/>
          <a:p>
            <a:r>
              <a:rPr lang="en-US" sz="2000" dirty="0" smtClean="0"/>
              <a:t>Phone 306-934-0389</a:t>
            </a:r>
            <a:endParaRPr lang="en-US" sz="2000" dirty="0"/>
          </a:p>
        </p:txBody>
      </p:sp>
    </p:spTree>
    <p:extLst>
      <p:ext uri="{BB962C8B-B14F-4D97-AF65-F5344CB8AC3E}">
        <p14:creationId xmlns:p14="http://schemas.microsoft.com/office/powerpoint/2010/main" val="21552920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990600" y="2362200"/>
            <a:ext cx="7086600" cy="1938992"/>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We Have Six Other Environmental Education Programs Available!</a:t>
            </a:r>
            <a:endParaRPr lang="en-US" sz="40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09600" y="2133600"/>
            <a:ext cx="7543800" cy="461665"/>
          </a:xfrm>
          <a:prstGeom prst="rect">
            <a:avLst/>
          </a:prstGeom>
          <a:noFill/>
        </p:spPr>
        <p:txBody>
          <a:bodyPr wrap="square" rtlCol="0">
            <a:spAutoFit/>
          </a:bodyPr>
          <a:lstStyle/>
          <a:p>
            <a:pPr algn="ctr"/>
            <a:r>
              <a:rPr lang="en-US" sz="2400" dirty="0" smtClean="0"/>
              <a:t>Operation Water Pollution (OWP)</a:t>
            </a:r>
            <a:endParaRPr lang="en-US" sz="2400" dirty="0"/>
          </a:p>
        </p:txBody>
      </p:sp>
      <p:pic>
        <p:nvPicPr>
          <p:cNvPr id="9" name="Picture 14" descr="test_tubes.jpg                                                 0004A388Macintosh HD                   7C25B080:"/>
          <p:cNvPicPr>
            <a:picLocks noChangeAspect="1" noChangeArrowheads="1"/>
          </p:cNvPicPr>
          <p:nvPr/>
        </p:nvPicPr>
        <p:blipFill>
          <a:blip r:embed="rId4" cstate="print"/>
          <a:srcRect/>
          <a:stretch>
            <a:fillRect/>
          </a:stretch>
        </p:blipFill>
        <p:spPr bwMode="auto">
          <a:xfrm>
            <a:off x="838199" y="2743200"/>
            <a:ext cx="2863945" cy="2362200"/>
          </a:xfrm>
          <a:prstGeom prst="rect">
            <a:avLst/>
          </a:prstGeom>
          <a:noFill/>
          <a:ln w="9525">
            <a:noFill/>
            <a:miter lim="800000"/>
            <a:headEnd/>
            <a:tailEnd/>
          </a:ln>
        </p:spPr>
      </p:pic>
      <p:sp>
        <p:nvSpPr>
          <p:cNvPr id="10" name="TextBox 9"/>
          <p:cNvSpPr txBox="1"/>
          <p:nvPr/>
        </p:nvSpPr>
        <p:spPr>
          <a:xfrm>
            <a:off x="3657600" y="2667000"/>
            <a:ext cx="4419600" cy="2862322"/>
          </a:xfrm>
          <a:prstGeom prst="rect">
            <a:avLst/>
          </a:prstGeom>
          <a:noFill/>
        </p:spPr>
        <p:txBody>
          <a:bodyPr wrap="square" rtlCol="0">
            <a:spAutoFit/>
          </a:bodyPr>
          <a:lstStyle/>
          <a:p>
            <a:r>
              <a:rPr lang="en-US" dirty="0" smtClean="0"/>
              <a:t>A program for students in Grades 5 to 12 which teaches them about what water pollution is, what causes water pollution, what can be done about water pollution and what they, personally, can do about the problem.</a:t>
            </a:r>
          </a:p>
          <a:p>
            <a:endParaRPr lang="en-US" dirty="0" smtClean="0"/>
          </a:p>
          <a:p>
            <a:r>
              <a:rPr lang="en-US" dirty="0" smtClean="0"/>
              <a:t>Includes a digital TDS and digital pH meter, both are reusable for at least two years.</a:t>
            </a:r>
          </a:p>
          <a:p>
            <a:endParaRPr lang="en-US" dirty="0"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2133600"/>
            <a:ext cx="7543800" cy="461665"/>
          </a:xfrm>
          <a:prstGeom prst="rect">
            <a:avLst/>
          </a:prstGeom>
          <a:noFill/>
        </p:spPr>
        <p:txBody>
          <a:bodyPr wrap="square" rtlCol="0">
            <a:spAutoFit/>
          </a:bodyPr>
          <a:lstStyle/>
          <a:p>
            <a:pPr algn="ctr"/>
            <a:r>
              <a:rPr lang="en-US" sz="2400" dirty="0" smtClean="0"/>
              <a:t>Operation Water Biology (OWB)</a:t>
            </a:r>
            <a:endParaRPr lang="en-US" sz="2400" dirty="0"/>
          </a:p>
        </p:txBody>
      </p:sp>
      <p:pic>
        <p:nvPicPr>
          <p:cNvPr id="9" name="Picture 8"/>
          <p:cNvPicPr>
            <a:picLocks noChangeAspect="1" noChangeArrowheads="1"/>
          </p:cNvPicPr>
          <p:nvPr/>
        </p:nvPicPr>
        <p:blipFill>
          <a:blip r:embed="rId4" cstate="print"/>
          <a:srcRect/>
          <a:stretch>
            <a:fillRect/>
          </a:stretch>
        </p:blipFill>
        <p:spPr bwMode="auto">
          <a:xfrm>
            <a:off x="838200" y="2590800"/>
            <a:ext cx="3581400" cy="2686050"/>
          </a:xfrm>
          <a:prstGeom prst="rect">
            <a:avLst/>
          </a:prstGeom>
          <a:noFill/>
          <a:ln w="9525">
            <a:noFill/>
            <a:miter lim="800000"/>
            <a:headEnd/>
            <a:tailEnd/>
          </a:ln>
        </p:spPr>
      </p:pic>
      <p:sp>
        <p:nvSpPr>
          <p:cNvPr id="10" name="TextBox 9"/>
          <p:cNvSpPr txBox="1"/>
          <p:nvPr/>
        </p:nvSpPr>
        <p:spPr>
          <a:xfrm>
            <a:off x="4419600" y="2590800"/>
            <a:ext cx="3657600" cy="3970318"/>
          </a:xfrm>
          <a:prstGeom prst="rect">
            <a:avLst/>
          </a:prstGeom>
          <a:noFill/>
        </p:spPr>
        <p:txBody>
          <a:bodyPr wrap="square" rtlCol="0">
            <a:spAutoFit/>
          </a:bodyPr>
          <a:lstStyle/>
          <a:p>
            <a:r>
              <a:rPr lang="en-US" dirty="0" smtClean="0"/>
              <a:t>A series of 8 lesson plans designed for use with students in Grades 9 to 12.</a:t>
            </a:r>
          </a:p>
          <a:p>
            <a:endParaRPr lang="en-US" dirty="0" smtClean="0"/>
          </a:p>
          <a:p>
            <a:r>
              <a:rPr lang="en-US" dirty="0" smtClean="0"/>
              <a:t>Teaches students about biological water treatment, a more environmentally friendly and effective method of treating drinking water, compared to conventional (chemical) water treatment.</a:t>
            </a:r>
          </a:p>
          <a:p>
            <a:endParaRPr lang="en-US" dirty="0" smtClean="0"/>
          </a:p>
          <a:p>
            <a:r>
              <a:rPr lang="en-US" dirty="0" smtClean="0"/>
              <a:t>Also teaches students about chlorine, </a:t>
            </a:r>
            <a:r>
              <a:rPr lang="en-US" dirty="0" err="1" smtClean="0"/>
              <a:t>chloramine</a:t>
            </a:r>
            <a:r>
              <a:rPr lang="en-US" dirty="0" smtClean="0"/>
              <a:t>, ammonia and iron.</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20854</TotalTime>
  <Words>3789</Words>
  <Application>Microsoft Office PowerPoint</Application>
  <PresentationFormat>On-screen Show (4:3)</PresentationFormat>
  <Paragraphs>255</Paragraphs>
  <Slides>105</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105</vt:i4>
      </vt:variant>
    </vt:vector>
  </HeadingPairs>
  <TitlesOfParts>
    <vt:vector size="108" baseType="lpstr">
      <vt:lpstr>Arial</vt:lpstr>
      <vt:lpstr>Calibri</vt:lpstr>
      <vt:lpstr>Office Theme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SDWF Mission</vt:lpstr>
      <vt:lpstr>PowerPoint Presentation</vt:lpstr>
    </vt:vector>
  </TitlesOfParts>
  <Company>SDWF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INAC downloading contribution agreements</dc:title>
  <dc:creator>n/a</dc:creator>
  <cp:lastModifiedBy>Safe Drinking Water Foundation</cp:lastModifiedBy>
  <cp:revision>225</cp:revision>
  <dcterms:created xsi:type="dcterms:W3CDTF">2009-10-20T17:07:49Z</dcterms:created>
  <dcterms:modified xsi:type="dcterms:W3CDTF">2017-06-30T19:45:54Z</dcterms:modified>
</cp:coreProperties>
</file>